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0" r:id="rId2"/>
    <p:sldId id="317" r:id="rId3"/>
    <p:sldId id="304" r:id="rId4"/>
    <p:sldId id="313" r:id="rId5"/>
    <p:sldId id="319" r:id="rId6"/>
    <p:sldId id="312" r:id="rId7"/>
    <p:sldId id="316" r:id="rId8"/>
    <p:sldId id="306" r:id="rId9"/>
    <p:sldId id="303" r:id="rId10"/>
    <p:sldId id="307" r:id="rId11"/>
    <p:sldId id="321" r:id="rId12"/>
    <p:sldId id="305" r:id="rId13"/>
    <p:sldId id="322" r:id="rId14"/>
    <p:sldId id="315" r:id="rId15"/>
    <p:sldId id="257" r:id="rId16"/>
    <p:sldId id="261" r:id="rId17"/>
    <p:sldId id="256" r:id="rId18"/>
    <p:sldId id="297" r:id="rId19"/>
    <p:sldId id="260" r:id="rId20"/>
    <p:sldId id="262" r:id="rId21"/>
    <p:sldId id="263" r:id="rId22"/>
    <p:sldId id="273" r:id="rId23"/>
    <p:sldId id="271" r:id="rId24"/>
    <p:sldId id="272" r:id="rId25"/>
    <p:sldId id="268" r:id="rId26"/>
    <p:sldId id="270" r:id="rId27"/>
    <p:sldId id="269" r:id="rId28"/>
    <p:sldId id="274" r:id="rId29"/>
    <p:sldId id="276" r:id="rId30"/>
    <p:sldId id="258" r:id="rId31"/>
    <p:sldId id="323" r:id="rId32"/>
    <p:sldId id="318" r:id="rId33"/>
    <p:sldId id="259" r:id="rId34"/>
    <p:sldId id="278" r:id="rId35"/>
    <p:sldId id="279" r:id="rId36"/>
    <p:sldId id="284" r:id="rId37"/>
    <p:sldId id="282" r:id="rId38"/>
    <p:sldId id="280" r:id="rId39"/>
    <p:sldId id="285" r:id="rId40"/>
    <p:sldId id="281" r:id="rId41"/>
    <p:sldId id="286" r:id="rId42"/>
    <p:sldId id="287" r:id="rId43"/>
    <p:sldId id="288" r:id="rId44"/>
    <p:sldId id="289" r:id="rId45"/>
    <p:sldId id="291" r:id="rId46"/>
    <p:sldId id="293" r:id="rId47"/>
    <p:sldId id="294" r:id="rId48"/>
    <p:sldId id="295" r:id="rId49"/>
    <p:sldId id="296" r:id="rId50"/>
    <p:sldId id="309" r:id="rId51"/>
    <p:sldId id="308" r:id="rId52"/>
    <p:sldId id="310" r:id="rId53"/>
  </p:sldIdLst>
  <p:sldSz cx="9144000" cy="6858000" type="screen4x3"/>
  <p:notesSz cx="6858000" cy="9144000"/>
  <p:defaultTex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709" autoAdjust="0"/>
  </p:normalViewPr>
  <p:slideViewPr>
    <p:cSldViewPr>
      <p:cViewPr varScale="1">
        <p:scale>
          <a:sx n="103" d="100"/>
          <a:sy n="103" d="100"/>
        </p:scale>
        <p:origin x="1854" y="114"/>
      </p:cViewPr>
      <p:guideLst>
        <p:guide orient="horz" pos="2160"/>
        <p:guide pos="2880"/>
      </p:guideLst>
    </p:cSldViewPr>
  </p:slideViewPr>
  <p:outlineViewPr>
    <p:cViewPr>
      <p:scale>
        <a:sx n="33" d="100"/>
        <a:sy n="33" d="100"/>
      </p:scale>
      <p:origin x="0" y="25752"/>
    </p:cViewPr>
  </p:outlineViewPr>
  <p:notesTextViewPr>
    <p:cViewPr>
      <p:scale>
        <a:sx n="100" d="100"/>
        <a:sy n="100" d="100"/>
      </p:scale>
      <p:origin x="0" y="0"/>
    </p:cViewPr>
  </p:notesTextViewPr>
  <p:sorterViewPr>
    <p:cViewPr>
      <p:scale>
        <a:sx n="66" d="100"/>
        <a:sy n="66" d="100"/>
      </p:scale>
      <p:origin x="0" y="18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A7CAA3-865D-463F-8F40-CD5A109F37EE}" type="slidenum">
              <a:rPr lang="en-US" altLang="en-US"/>
              <a:pPr>
                <a:defRPr/>
              </a:pPr>
              <a:t>‹#›</a:t>
            </a:fld>
            <a:endParaRPr lang="en-US" altLang="en-US"/>
          </a:p>
        </p:txBody>
      </p:sp>
    </p:spTree>
    <p:extLst>
      <p:ext uri="{BB962C8B-B14F-4D97-AF65-F5344CB8AC3E}">
        <p14:creationId xmlns:p14="http://schemas.microsoft.com/office/powerpoint/2010/main" val="262907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03D3B0-07E0-4FDB-9451-A5F3C1152C7B}" type="slidenum">
              <a:rPr lang="en-US" altLang="en-US"/>
              <a:pPr>
                <a:defRPr/>
              </a:pPr>
              <a:t>‹#›</a:t>
            </a:fld>
            <a:endParaRPr lang="en-US" altLang="en-US"/>
          </a:p>
        </p:txBody>
      </p:sp>
    </p:spTree>
    <p:extLst>
      <p:ext uri="{BB962C8B-B14F-4D97-AF65-F5344CB8AC3E}">
        <p14:creationId xmlns:p14="http://schemas.microsoft.com/office/powerpoint/2010/main" val="4117123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C8F1E8-0373-403D-A7D7-EBC6F841E3BE}" type="slidenum">
              <a:rPr lang="en-US" altLang="en-US"/>
              <a:pPr>
                <a:defRPr/>
              </a:pPr>
              <a:t>‹#›</a:t>
            </a:fld>
            <a:endParaRPr lang="en-US" altLang="en-US"/>
          </a:p>
        </p:txBody>
      </p:sp>
    </p:spTree>
    <p:extLst>
      <p:ext uri="{BB962C8B-B14F-4D97-AF65-F5344CB8AC3E}">
        <p14:creationId xmlns:p14="http://schemas.microsoft.com/office/powerpoint/2010/main" val="3018493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FC861E-7FCF-4212-8CA9-F2935C798AEB}" type="slidenum">
              <a:rPr lang="en-US" altLang="en-US"/>
              <a:pPr>
                <a:defRPr/>
              </a:pPr>
              <a:t>‹#›</a:t>
            </a:fld>
            <a:endParaRPr lang="en-US" altLang="en-US"/>
          </a:p>
        </p:txBody>
      </p:sp>
    </p:spTree>
    <p:extLst>
      <p:ext uri="{BB962C8B-B14F-4D97-AF65-F5344CB8AC3E}">
        <p14:creationId xmlns:p14="http://schemas.microsoft.com/office/powerpoint/2010/main" val="214476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FB5576-351F-4413-9548-2AE70C7DB4FE}" type="slidenum">
              <a:rPr lang="en-US" altLang="en-US"/>
              <a:pPr>
                <a:defRPr/>
              </a:pPr>
              <a:t>‹#›</a:t>
            </a:fld>
            <a:endParaRPr lang="en-US" altLang="en-US"/>
          </a:p>
        </p:txBody>
      </p:sp>
    </p:spTree>
    <p:extLst>
      <p:ext uri="{BB962C8B-B14F-4D97-AF65-F5344CB8AC3E}">
        <p14:creationId xmlns:p14="http://schemas.microsoft.com/office/powerpoint/2010/main" val="3538892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A0A3A6-A48A-427C-B81C-2F1738B104B6}" type="slidenum">
              <a:rPr lang="en-US" altLang="en-US"/>
              <a:pPr>
                <a:defRPr/>
              </a:pPr>
              <a:t>‹#›</a:t>
            </a:fld>
            <a:endParaRPr lang="en-US" altLang="en-US"/>
          </a:p>
        </p:txBody>
      </p:sp>
    </p:spTree>
    <p:extLst>
      <p:ext uri="{BB962C8B-B14F-4D97-AF65-F5344CB8AC3E}">
        <p14:creationId xmlns:p14="http://schemas.microsoft.com/office/powerpoint/2010/main" val="3931583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5CF09F-6D51-48B1-AD25-27D9260101E7}" type="slidenum">
              <a:rPr lang="en-US" altLang="en-US"/>
              <a:pPr>
                <a:defRPr/>
              </a:pPr>
              <a:t>‹#›</a:t>
            </a:fld>
            <a:endParaRPr lang="en-US" altLang="en-US"/>
          </a:p>
        </p:txBody>
      </p:sp>
    </p:spTree>
    <p:extLst>
      <p:ext uri="{BB962C8B-B14F-4D97-AF65-F5344CB8AC3E}">
        <p14:creationId xmlns:p14="http://schemas.microsoft.com/office/powerpoint/2010/main" val="1511016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A6D9797-9DBE-4BD1-99E6-013A4E222FB7}" type="slidenum">
              <a:rPr lang="en-US" altLang="en-US"/>
              <a:pPr>
                <a:defRPr/>
              </a:pPr>
              <a:t>‹#›</a:t>
            </a:fld>
            <a:endParaRPr lang="en-US" altLang="en-US"/>
          </a:p>
        </p:txBody>
      </p:sp>
    </p:spTree>
    <p:extLst>
      <p:ext uri="{BB962C8B-B14F-4D97-AF65-F5344CB8AC3E}">
        <p14:creationId xmlns:p14="http://schemas.microsoft.com/office/powerpoint/2010/main" val="1190423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932EAE-78A5-44D6-BC21-33B9235B81DE}" type="slidenum">
              <a:rPr lang="en-US" altLang="en-US"/>
              <a:pPr>
                <a:defRPr/>
              </a:pPr>
              <a:t>‹#›</a:t>
            </a:fld>
            <a:endParaRPr lang="en-US" altLang="en-US"/>
          </a:p>
        </p:txBody>
      </p:sp>
    </p:spTree>
    <p:extLst>
      <p:ext uri="{BB962C8B-B14F-4D97-AF65-F5344CB8AC3E}">
        <p14:creationId xmlns:p14="http://schemas.microsoft.com/office/powerpoint/2010/main" val="580739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346EF6-84B4-44D9-9F9F-0B52AF4E2F85}" type="slidenum">
              <a:rPr lang="en-US" altLang="en-US"/>
              <a:pPr>
                <a:defRPr/>
              </a:pPr>
              <a:t>‹#›</a:t>
            </a:fld>
            <a:endParaRPr lang="en-US" altLang="en-US"/>
          </a:p>
        </p:txBody>
      </p:sp>
    </p:spTree>
    <p:extLst>
      <p:ext uri="{BB962C8B-B14F-4D97-AF65-F5344CB8AC3E}">
        <p14:creationId xmlns:p14="http://schemas.microsoft.com/office/powerpoint/2010/main" val="4290225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A053FE-6316-480D-AA9A-E9682B1C240E}" type="slidenum">
              <a:rPr lang="en-US" altLang="en-US"/>
              <a:pPr>
                <a:defRPr/>
              </a:pPr>
              <a:t>‹#›</a:t>
            </a:fld>
            <a:endParaRPr lang="en-US" altLang="en-US"/>
          </a:p>
        </p:txBody>
      </p:sp>
    </p:spTree>
    <p:extLst>
      <p:ext uri="{BB962C8B-B14F-4D97-AF65-F5344CB8AC3E}">
        <p14:creationId xmlns:p14="http://schemas.microsoft.com/office/powerpoint/2010/main" val="713077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lvl1pPr>
          </a:lstStyle>
          <a:p>
            <a:pPr>
              <a:defRPr/>
            </a:pPr>
            <a:fld id="{1AE926C7-3E06-4283-B3F7-A979D6138889}"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ideo" Target="https://www.youtube.com/embed/s0yQu2eDJQw"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7.xml"/><Relationship Id="rId1" Type="http://schemas.openxmlformats.org/officeDocument/2006/relationships/video" Target="https://www.youtube.com/embed/SLj5r2nZHB8?start=1&amp;feature=oembed"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4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4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uploads3.wikipaintings.org/images/robert-delaunay/eiffel-tower-1914.jpg" TargetMode="Externa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jpeg"/></Relationships>
</file>

<file path=ppt/slides/_rels/slide51.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5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0yQu2eDJQw"/>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508000" y="1143000"/>
            <a:ext cx="812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248400" y="609600"/>
            <a:ext cx="2667000" cy="1935163"/>
          </a:xfrm>
        </p:spPr>
        <p:txBody>
          <a:bodyPr/>
          <a:lstStyle/>
          <a:p>
            <a:pPr eaLnBrk="1" hangingPunct="1"/>
            <a:r>
              <a:rPr lang="en-US" altLang="en-US" sz="1600">
                <a:latin typeface="Verdana" panose="020B0604030504040204" pitchFamily="34" charset="0"/>
                <a:ea typeface="Verdana" panose="020B0604030504040204" pitchFamily="34" charset="0"/>
                <a:cs typeface="Verdana" panose="020B0604030504040204" pitchFamily="34" charset="0"/>
              </a:rPr>
              <a:t>Sonia’s dress for dancing at the Bal Boulier with Robert and friends, 1912. Robert wore a multicolored suit designed by Sonia and fabricated by a tailor.</a:t>
            </a:r>
          </a:p>
        </p:txBody>
      </p:sp>
      <p:pic>
        <p:nvPicPr>
          <p:cNvPr id="11267" name="Picture 4" descr="delaunay_sonia_dres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457200"/>
            <a:ext cx="22669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5" descr="Delaunay_Sonia_Dr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457200"/>
            <a:ext cx="2255838"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descr="delaunay_sonia_fashiondesign_19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5075" y="3581400"/>
            <a:ext cx="2752725"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 Box 7"/>
          <p:cNvSpPr txBox="1">
            <a:spLocks noChangeArrowheads="1"/>
          </p:cNvSpPr>
          <p:nvPr/>
        </p:nvSpPr>
        <p:spPr bwMode="auto">
          <a:xfrm>
            <a:off x="6291263" y="5410200"/>
            <a:ext cx="27765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Delaunay, Simultaneous fashion </a:t>
            </a:r>
          </a:p>
          <a:p>
            <a:pPr eaLnBrk="1" hangingPunct="1">
              <a:spcBef>
                <a:spcPct val="0"/>
              </a:spcBef>
              <a:buFontTx/>
              <a:buNone/>
            </a:pPr>
            <a:r>
              <a:rPr lang="en-US" altLang="en-US" sz="1400"/>
              <a:t>Designs, 1924 </a:t>
            </a:r>
          </a:p>
        </p:txBody>
      </p:sp>
      <p:pic>
        <p:nvPicPr>
          <p:cNvPr id="11271" name="Picture 9" descr="http://i136.photobucket.com/albums/q170/juliuskronberg/Kvinnor/1913soniadres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47800"/>
            <a:ext cx="134143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0E6E49-891C-4EB2-9B6B-2EBA939BAE21}"/>
              </a:ext>
            </a:extLst>
          </p:cNvPr>
          <p:cNvPicPr>
            <a:picLocks noChangeAspect="1"/>
          </p:cNvPicPr>
          <p:nvPr/>
        </p:nvPicPr>
        <p:blipFill rotWithShape="1">
          <a:blip r:embed="rId2"/>
          <a:srcRect b="2139"/>
          <a:stretch/>
        </p:blipFill>
        <p:spPr>
          <a:xfrm>
            <a:off x="0" y="324423"/>
            <a:ext cx="9144000" cy="6076377"/>
          </a:xfrm>
          <a:prstGeom prst="rect">
            <a:avLst/>
          </a:prstGeom>
        </p:spPr>
      </p:pic>
      <p:sp>
        <p:nvSpPr>
          <p:cNvPr id="3" name="Title 2">
            <a:extLst>
              <a:ext uri="{FF2B5EF4-FFF2-40B4-BE49-F238E27FC236}">
                <a16:creationId xmlns:a16="http://schemas.microsoft.com/office/drawing/2014/main" id="{53528497-A2D1-4882-BBE0-F0189447285D}"/>
              </a:ext>
            </a:extLst>
          </p:cNvPr>
          <p:cNvSpPr>
            <a:spLocks noGrp="1"/>
          </p:cNvSpPr>
          <p:nvPr>
            <p:ph type="title"/>
          </p:nvPr>
        </p:nvSpPr>
        <p:spPr>
          <a:xfrm>
            <a:off x="3962400" y="6248400"/>
            <a:ext cx="4876800" cy="639762"/>
          </a:xfrm>
        </p:spPr>
        <p:txBody>
          <a:bodyPr/>
          <a:lstStyle/>
          <a:p>
            <a:r>
              <a:rPr lang="en-US" sz="1600" dirty="0">
                <a:solidFill>
                  <a:schemeClr val="tx1"/>
                </a:solidFill>
              </a:rPr>
              <a:t>Sonia Delaunay gallery, Pompidou Center, Paris</a:t>
            </a:r>
          </a:p>
        </p:txBody>
      </p:sp>
    </p:spTree>
    <p:extLst>
      <p:ext uri="{BB962C8B-B14F-4D97-AF65-F5344CB8AC3E}">
        <p14:creationId xmlns:p14="http://schemas.microsoft.com/office/powerpoint/2010/main" val="3037621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28600" y="4953000"/>
            <a:ext cx="4953000" cy="1752600"/>
          </a:xfrm>
        </p:spPr>
        <p:txBody>
          <a:bodyPr/>
          <a:lstStyle/>
          <a:p>
            <a:pPr algn="l"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Sonia Delaunay,</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Prose of the Transiberian</a:t>
            </a:r>
            <a:r>
              <a:rPr lang="en-US" altLang="en-US" sz="1600">
                <a:latin typeface="Verdana" panose="020B0604030504040204" pitchFamily="34" charset="0"/>
                <a:ea typeface="Verdana" panose="020B0604030504040204" pitchFamily="34" charset="0"/>
                <a:cs typeface="Verdana" panose="020B0604030504040204" pitchFamily="34" charset="0"/>
              </a:rPr>
              <a:t>, collaborative  work with poet Blaise Cendrars, 1913, folded (above) and (right) unfolded view: 6’ x 1’</a:t>
            </a:r>
          </a:p>
        </p:txBody>
      </p:sp>
      <p:pic>
        <p:nvPicPr>
          <p:cNvPr id="12291" name="Picture 4" descr="Delaunay_Sonia_ProseoftheTransiberian_19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5875"/>
            <a:ext cx="2400300" cy="676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6" descr="http://i136.photobucket.com/albums/q170/juliuskronberg/Kvinnor/1913Cendrarspoemomslag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09600"/>
            <a:ext cx="277971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45F22B-58B1-4F51-A2BB-4755C1C8D251}"/>
              </a:ext>
            </a:extLst>
          </p:cNvPr>
          <p:cNvPicPr>
            <a:picLocks noChangeAspect="1"/>
          </p:cNvPicPr>
          <p:nvPr/>
        </p:nvPicPr>
        <p:blipFill>
          <a:blip r:embed="rId2"/>
          <a:stretch>
            <a:fillRect/>
          </a:stretch>
        </p:blipFill>
        <p:spPr>
          <a:xfrm>
            <a:off x="3107055" y="0"/>
            <a:ext cx="5503545" cy="6858000"/>
          </a:xfrm>
          <a:prstGeom prst="rect">
            <a:avLst/>
          </a:prstGeom>
        </p:spPr>
      </p:pic>
      <p:sp>
        <p:nvSpPr>
          <p:cNvPr id="5" name="TextBox 4">
            <a:extLst>
              <a:ext uri="{FF2B5EF4-FFF2-40B4-BE49-F238E27FC236}">
                <a16:creationId xmlns:a16="http://schemas.microsoft.com/office/drawing/2014/main" id="{C4F89DCF-EBCF-40B6-BE14-B60A24B83483}"/>
              </a:ext>
            </a:extLst>
          </p:cNvPr>
          <p:cNvSpPr txBox="1"/>
          <p:nvPr/>
        </p:nvSpPr>
        <p:spPr>
          <a:xfrm>
            <a:off x="188129" y="4876800"/>
            <a:ext cx="2884714" cy="523220"/>
          </a:xfrm>
          <a:prstGeom prst="rect">
            <a:avLst/>
          </a:prstGeom>
          <a:noFill/>
        </p:spPr>
        <p:txBody>
          <a:bodyPr wrap="square" rtlCol="0">
            <a:spAutoFit/>
          </a:bodyPr>
          <a:lstStyle/>
          <a:p>
            <a:r>
              <a:rPr lang="en-US" dirty="0"/>
              <a:t>Delaunay in 1920 wearing her design</a:t>
            </a:r>
          </a:p>
        </p:txBody>
      </p:sp>
    </p:spTree>
    <p:extLst>
      <p:ext uri="{BB962C8B-B14F-4D97-AF65-F5344CB8AC3E}">
        <p14:creationId xmlns:p14="http://schemas.microsoft.com/office/powerpoint/2010/main" val="3311593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0"/>
            <a:ext cx="8229600" cy="914400"/>
          </a:xfrm>
        </p:spPr>
        <p:txBody>
          <a:bodyPr/>
          <a:lstStyle/>
          <a:p>
            <a:pPr algn="l" eaLnBrk="1" hangingPunct="1"/>
            <a:r>
              <a:rPr lang="fr-FR" altLang="en-US" sz="1600" b="1">
                <a:latin typeface="Verdana" panose="020B0604030504040204" pitchFamily="34" charset="0"/>
                <a:ea typeface="Verdana" panose="020B0604030504040204" pitchFamily="34" charset="0"/>
                <a:cs typeface="Verdana" panose="020B0604030504040204" pitchFamily="34" charset="0"/>
              </a:rPr>
              <a:t>Sonia Delaunay </a:t>
            </a:r>
            <a:r>
              <a:rPr lang="fr-FR" altLang="en-US" sz="1600">
                <a:latin typeface="Verdana" panose="020B0604030504040204" pitchFamily="34" charset="0"/>
                <a:ea typeface="Verdana" panose="020B0604030504040204" pitchFamily="34" charset="0"/>
                <a:cs typeface="Verdana" panose="020B0604030504040204" pitchFamily="34" charset="0"/>
              </a:rPr>
              <a:t>simultaneous designs for the 1925  Paris 'Exposition Internationale des Arts Decoratifs et Industriels Modernes‘ (Art Deco)</a:t>
            </a:r>
            <a:endParaRPr lang="en-US" altLang="en-US" sz="1600">
              <a:latin typeface="Verdana" panose="020B0604030504040204" pitchFamily="34" charset="0"/>
              <a:ea typeface="Verdana" panose="020B0604030504040204" pitchFamily="34" charset="0"/>
              <a:cs typeface="Verdana" panose="020B0604030504040204" pitchFamily="34" charset="0"/>
            </a:endParaRPr>
          </a:p>
        </p:txBody>
      </p:sp>
      <p:pic>
        <p:nvPicPr>
          <p:cNvPr id="13315" name="Picture 2" descr="http://img.photobucket.com/albums/v299/delfi_r/delaunay1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066800"/>
            <a:ext cx="398145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2" descr="http://img.photobucket.com/albums/v299/delfi_r/bugatti_delaun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098925"/>
            <a:ext cx="36449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5"/>
          <p:cNvSpPr txBox="1">
            <a:spLocks noChangeArrowheads="1"/>
          </p:cNvSpPr>
          <p:nvPr/>
        </p:nvSpPr>
        <p:spPr bwMode="auto">
          <a:xfrm>
            <a:off x="6400800" y="6257925"/>
            <a:ext cx="2212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Contemporary restoration</a:t>
            </a:r>
          </a:p>
          <a:p>
            <a:pPr eaLnBrk="1" hangingPunct="1">
              <a:spcBef>
                <a:spcPct val="0"/>
              </a:spcBef>
              <a:buFontTx/>
              <a:buNone/>
            </a:pPr>
            <a:r>
              <a:rPr lang="en-US" altLang="en-US" sz="1400"/>
              <a:t>of a Delaunay design</a:t>
            </a:r>
          </a:p>
        </p:txBody>
      </p:sp>
      <p:pic>
        <p:nvPicPr>
          <p:cNvPr id="11271" name="Picture 7" descr="http://pedagogie.ac-montpellier.fr/Disciplines/arts/arts_plastiques/lodeve/delaunay/sonia-delaunay8.jpg"/>
          <p:cNvPicPr>
            <a:picLocks noChangeAspect="1" noChangeArrowheads="1"/>
          </p:cNvPicPr>
          <p:nvPr/>
        </p:nvPicPr>
        <p:blipFill>
          <a:blip r:embed="rId4"/>
          <a:srcRect/>
          <a:stretch>
            <a:fillRect/>
          </a:stretch>
        </p:blipFill>
        <p:spPr bwMode="auto">
          <a:xfrm>
            <a:off x="1600200" y="4038600"/>
            <a:ext cx="2036763" cy="2239963"/>
          </a:xfrm>
          <a:prstGeom prst="rect">
            <a:avLst/>
          </a:prstGeom>
          <a:noFill/>
          <a:ln>
            <a:solidFill>
              <a:schemeClr val="accent3"/>
            </a:solidFill>
          </a:ln>
        </p:spPr>
      </p:pic>
      <p:pic>
        <p:nvPicPr>
          <p:cNvPr id="13319" name="Picture 7" descr="untitled.bmp"/>
          <p:cNvPicPr>
            <a:picLocks noChangeAspect="1"/>
          </p:cNvPicPr>
          <p:nvPr/>
        </p:nvPicPr>
        <p:blipFill>
          <a:blip r:embed="rId5">
            <a:extLst>
              <a:ext uri="{28A0092B-C50C-407E-A947-70E740481C1C}">
                <a14:useLocalDpi xmlns:a14="http://schemas.microsoft.com/office/drawing/2010/main" val="0"/>
              </a:ext>
            </a:extLst>
          </a:blip>
          <a:srcRect l="66174" t="46667" b="6667"/>
          <a:stretch>
            <a:fillRect/>
          </a:stretch>
        </p:blipFill>
        <p:spPr bwMode="auto">
          <a:xfrm>
            <a:off x="457200" y="990600"/>
            <a:ext cx="171608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Box 8"/>
          <p:cNvSpPr txBox="1">
            <a:spLocks noChangeArrowheads="1"/>
          </p:cNvSpPr>
          <p:nvPr/>
        </p:nvSpPr>
        <p:spPr bwMode="auto">
          <a:xfrm>
            <a:off x="1676400" y="6324600"/>
            <a:ext cx="1974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“Orphic” textile design </a:t>
            </a:r>
          </a:p>
        </p:txBody>
      </p:sp>
      <p:sp>
        <p:nvSpPr>
          <p:cNvPr id="13321" name="TextBox 9"/>
          <p:cNvSpPr txBox="1">
            <a:spLocks noChangeArrowheads="1"/>
          </p:cNvSpPr>
          <p:nvPr/>
        </p:nvSpPr>
        <p:spPr bwMode="auto">
          <a:xfrm>
            <a:off x="228600" y="4038600"/>
            <a:ext cx="144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“cubist” fashion </a:t>
            </a:r>
          </a:p>
          <a:p>
            <a:pPr eaLnBrk="1" hangingPunct="1">
              <a:spcBef>
                <a:spcPct val="0"/>
              </a:spcBef>
              <a:buFontTx/>
              <a:buNone/>
            </a:pPr>
            <a:r>
              <a:rPr lang="en-US" altLang="en-US" sz="1400"/>
              <a:t>design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04800" y="0"/>
            <a:ext cx="8534400" cy="6858000"/>
          </a:xfrm>
        </p:spPr>
        <p:txBody>
          <a:bodyPr/>
          <a:lstStyle/>
          <a:p>
            <a:pPr algn="l"/>
            <a:r>
              <a:rPr lang="it-IT" altLang="en-US" sz="1600" b="1">
                <a:latin typeface="Verdana" panose="020B0604030504040204" pitchFamily="34" charset="0"/>
                <a:ea typeface="Verdana" panose="020B0604030504040204" pitchFamily="34" charset="0"/>
                <a:cs typeface="Verdana" panose="020B0604030504040204" pitchFamily="34" charset="0"/>
              </a:rPr>
              <a:t>Italian Futurists in Paris, February 1912 </a:t>
            </a:r>
            <a:br>
              <a:rPr lang="it-IT" altLang="en-US" sz="1600">
                <a:latin typeface="Verdana" panose="020B0604030504040204" pitchFamily="34" charset="0"/>
                <a:ea typeface="Verdana" panose="020B0604030504040204" pitchFamily="34" charset="0"/>
                <a:cs typeface="Verdana" panose="020B0604030504040204" pitchFamily="34" charset="0"/>
              </a:rPr>
            </a:br>
            <a:r>
              <a:rPr lang="it-IT" altLang="en-US" sz="1600">
                <a:latin typeface="Verdana" panose="020B0604030504040204" pitchFamily="34" charset="0"/>
                <a:ea typeface="Verdana" panose="020B0604030504040204" pitchFamily="34" charset="0"/>
                <a:cs typeface="Verdana" panose="020B0604030504040204" pitchFamily="34" charset="0"/>
              </a:rPr>
              <a:t>L to R: Luigi Russolo, Carlo Carra, F.T. Marinetti, Umberto Boccioni, Gino Severini</a:t>
            </a:r>
            <a:br>
              <a:rPr lang="it-IT" altLang="en-US" sz="1600">
                <a:latin typeface="Verdana" panose="020B0604030504040204" pitchFamily="34" charset="0"/>
                <a:ea typeface="Verdana" panose="020B0604030504040204" pitchFamily="34" charset="0"/>
                <a:cs typeface="Verdana" panose="020B0604030504040204" pitchFamily="34" charset="0"/>
              </a:rPr>
            </a:br>
            <a:br>
              <a:rPr lang="it-IT" altLang="en-US" sz="1600">
                <a:latin typeface="Verdana" panose="020B0604030504040204" pitchFamily="34" charset="0"/>
                <a:ea typeface="Verdana" panose="020B0604030504040204" pitchFamily="34" charset="0"/>
                <a:cs typeface="Verdana" panose="020B0604030504040204" pitchFamily="34" charset="0"/>
              </a:rPr>
            </a:br>
            <a:br>
              <a:rPr lang="it-IT" altLang="en-US" sz="1600">
                <a:latin typeface="Verdana" panose="020B0604030504040204" pitchFamily="34" charset="0"/>
                <a:ea typeface="Verdana" panose="020B0604030504040204" pitchFamily="34" charset="0"/>
                <a:cs typeface="Verdana" panose="020B0604030504040204" pitchFamily="34" charset="0"/>
              </a:rPr>
            </a:br>
            <a:br>
              <a:rPr lang="it-IT" altLang="en-US" sz="1600">
                <a:latin typeface="Verdana" panose="020B0604030504040204" pitchFamily="34" charset="0"/>
                <a:ea typeface="Verdana" panose="020B0604030504040204" pitchFamily="34" charset="0"/>
                <a:cs typeface="Verdana" panose="020B0604030504040204" pitchFamily="34" charset="0"/>
              </a:rPr>
            </a:br>
            <a:br>
              <a:rPr lang="it-IT" altLang="en-US" sz="1600">
                <a:latin typeface="Verdana" panose="020B0604030504040204" pitchFamily="34" charset="0"/>
                <a:ea typeface="Verdana" panose="020B0604030504040204" pitchFamily="34" charset="0"/>
                <a:cs typeface="Verdana" panose="020B0604030504040204" pitchFamily="34" charset="0"/>
              </a:rPr>
            </a:br>
            <a:br>
              <a:rPr lang="it-IT" altLang="en-US" sz="1600">
                <a:latin typeface="Verdana" panose="020B0604030504040204" pitchFamily="34" charset="0"/>
                <a:ea typeface="Verdana" panose="020B0604030504040204" pitchFamily="34" charset="0"/>
                <a:cs typeface="Verdana" panose="020B0604030504040204" pitchFamily="34" charset="0"/>
              </a:rPr>
            </a:br>
            <a:br>
              <a:rPr lang="it-IT" altLang="en-US" sz="1600">
                <a:latin typeface="Verdana" panose="020B0604030504040204" pitchFamily="34" charset="0"/>
                <a:ea typeface="Verdana" panose="020B0604030504040204" pitchFamily="34" charset="0"/>
                <a:cs typeface="Verdana" panose="020B0604030504040204" pitchFamily="34" charset="0"/>
              </a:rPr>
            </a:br>
            <a:br>
              <a:rPr lang="it-IT" altLang="en-US" sz="1600">
                <a:latin typeface="Verdana" panose="020B0604030504040204" pitchFamily="34" charset="0"/>
                <a:ea typeface="Verdana" panose="020B0604030504040204" pitchFamily="34" charset="0"/>
                <a:cs typeface="Verdana" panose="020B0604030504040204" pitchFamily="34" charset="0"/>
              </a:rPr>
            </a:br>
            <a:br>
              <a:rPr lang="it-IT" altLang="en-US" sz="1600">
                <a:latin typeface="Verdana" panose="020B0604030504040204" pitchFamily="34" charset="0"/>
                <a:ea typeface="Verdana" panose="020B0604030504040204" pitchFamily="34" charset="0"/>
                <a:cs typeface="Verdana" panose="020B0604030504040204" pitchFamily="34" charset="0"/>
              </a:rPr>
            </a:br>
            <a:br>
              <a:rPr lang="it-IT" altLang="en-US" sz="1600">
                <a:latin typeface="Verdana" panose="020B0604030504040204" pitchFamily="34" charset="0"/>
                <a:ea typeface="Verdana" panose="020B0604030504040204" pitchFamily="34" charset="0"/>
                <a:cs typeface="Verdana" panose="020B0604030504040204" pitchFamily="34" charset="0"/>
              </a:rPr>
            </a:br>
            <a:br>
              <a:rPr lang="it-IT" altLang="en-US" sz="1600">
                <a:latin typeface="Verdana" panose="020B0604030504040204" pitchFamily="34" charset="0"/>
                <a:ea typeface="Verdana" panose="020B0604030504040204" pitchFamily="34" charset="0"/>
                <a:cs typeface="Verdana" panose="020B0604030504040204" pitchFamily="34" charset="0"/>
              </a:rPr>
            </a:br>
            <a:br>
              <a:rPr lang="it-IT" altLang="en-US" sz="1600">
                <a:latin typeface="Verdana" panose="020B0604030504040204" pitchFamily="34" charset="0"/>
                <a:ea typeface="Verdana" panose="020B0604030504040204" pitchFamily="34" charset="0"/>
                <a:cs typeface="Verdana" panose="020B0604030504040204" pitchFamily="34" charset="0"/>
              </a:rPr>
            </a:br>
            <a:br>
              <a:rPr lang="it-IT" altLang="en-US" sz="1600">
                <a:latin typeface="Verdana" panose="020B0604030504040204" pitchFamily="34" charset="0"/>
                <a:ea typeface="Verdana" panose="020B0604030504040204" pitchFamily="34" charset="0"/>
                <a:cs typeface="Verdana" panose="020B0604030504040204" pitchFamily="34" charset="0"/>
              </a:rPr>
            </a:br>
            <a:br>
              <a:rPr lang="it-IT" altLang="en-US" sz="1600">
                <a:latin typeface="Verdana" panose="020B0604030504040204" pitchFamily="34" charset="0"/>
                <a:ea typeface="Verdana" panose="020B0604030504040204" pitchFamily="34" charset="0"/>
                <a:cs typeface="Verdana" panose="020B0604030504040204" pitchFamily="34" charset="0"/>
              </a:rPr>
            </a:br>
            <a:br>
              <a:rPr lang="it-IT" altLang="en-US" sz="1600">
                <a:latin typeface="Verdana" panose="020B0604030504040204" pitchFamily="34" charset="0"/>
                <a:ea typeface="Verdana" panose="020B0604030504040204" pitchFamily="34" charset="0"/>
                <a:cs typeface="Verdana" panose="020B0604030504040204" pitchFamily="34" charset="0"/>
              </a:rPr>
            </a:br>
            <a:r>
              <a:rPr lang="en-US" altLang="en-US" sz="1600" i="1">
                <a:latin typeface="Verdana" panose="020B0604030504040204" pitchFamily="34" charset="0"/>
                <a:ea typeface="Verdana" panose="020B0604030504040204" pitchFamily="34" charset="0"/>
                <a:cs typeface="Verdana" panose="020B0604030504040204" pitchFamily="34" charset="0"/>
              </a:rPr>
              <a:t>“We want to glorify war - the only cure for the world - militarism, patriotism, the destructive gesture of the anarchists, the beautiful ideas which kill, and contempt for woman. </a:t>
            </a:r>
            <a:br>
              <a:rPr lang="en-US" altLang="en-US" sz="1600" i="1">
                <a:latin typeface="Verdana" panose="020B0604030504040204" pitchFamily="34" charset="0"/>
                <a:ea typeface="Verdana" panose="020B0604030504040204" pitchFamily="34" charset="0"/>
                <a:cs typeface="Verdana" panose="020B0604030504040204" pitchFamily="34" charset="0"/>
              </a:rPr>
            </a:br>
            <a:br>
              <a:rPr lang="en-US" altLang="en-US" sz="1600" i="1">
                <a:latin typeface="Verdana" panose="020B0604030504040204" pitchFamily="34" charset="0"/>
                <a:ea typeface="Verdana" panose="020B0604030504040204" pitchFamily="34" charset="0"/>
                <a:cs typeface="Verdana" panose="020B0604030504040204" pitchFamily="34" charset="0"/>
              </a:rPr>
            </a:br>
            <a:r>
              <a:rPr lang="en-US" altLang="en-US" sz="1600" i="1">
                <a:latin typeface="Verdana" panose="020B0604030504040204" pitchFamily="34" charset="0"/>
                <a:ea typeface="Verdana" panose="020B0604030504040204" pitchFamily="34" charset="0"/>
                <a:cs typeface="Verdana" panose="020B0604030504040204" pitchFamily="34" charset="0"/>
              </a:rPr>
              <a:t>We want to demolish museums and libraries, fight morality, feminism and all opportunist and utilitarian cowardice.“</a:t>
            </a:r>
            <a:br>
              <a:rPr lang="en-US" altLang="en-US" sz="1600">
                <a:latin typeface="Verdana" panose="020B0604030504040204" pitchFamily="34" charset="0"/>
                <a:ea typeface="Verdana" panose="020B0604030504040204" pitchFamily="34" charset="0"/>
                <a:cs typeface="Verdana" panose="020B0604030504040204" pitchFamily="34" charset="0"/>
              </a:rPr>
            </a:b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 - Marinetti, </a:t>
            </a:r>
            <a:r>
              <a:rPr lang="en-US" altLang="en-US" sz="1600" i="1">
                <a:latin typeface="Verdana" panose="020B0604030504040204" pitchFamily="34" charset="0"/>
                <a:ea typeface="Verdana" panose="020B0604030504040204" pitchFamily="34" charset="0"/>
                <a:cs typeface="Verdana" panose="020B0604030504040204" pitchFamily="34" charset="0"/>
              </a:rPr>
              <a:t>Futurist Manifesto</a:t>
            </a:r>
            <a:r>
              <a:rPr lang="en-US" altLang="en-US" sz="1600">
                <a:latin typeface="Verdana" panose="020B0604030504040204" pitchFamily="34" charset="0"/>
                <a:ea typeface="Verdana" panose="020B0604030504040204" pitchFamily="34" charset="0"/>
                <a:cs typeface="Verdana" panose="020B0604030504040204" pitchFamily="34" charset="0"/>
              </a:rPr>
              <a:t>  published in French in </a:t>
            </a:r>
            <a:r>
              <a:rPr lang="en-US" altLang="en-US" sz="1600" i="1">
                <a:latin typeface="Verdana" panose="020B0604030504040204" pitchFamily="34" charset="0"/>
                <a:ea typeface="Verdana" panose="020B0604030504040204" pitchFamily="34" charset="0"/>
                <a:cs typeface="Verdana" panose="020B0604030504040204" pitchFamily="34" charset="0"/>
              </a:rPr>
              <a:t>Le Figaro </a:t>
            </a:r>
            <a:r>
              <a:rPr lang="en-US" altLang="en-US" sz="1600">
                <a:latin typeface="Verdana" panose="020B0604030504040204" pitchFamily="34" charset="0"/>
                <a:ea typeface="Verdana" panose="020B0604030504040204" pitchFamily="34" charset="0"/>
                <a:cs typeface="Verdana" panose="020B0604030504040204" pitchFamily="34" charset="0"/>
              </a:rPr>
              <a:t>(Paris) on 20 February 1909</a:t>
            </a:r>
          </a:p>
        </p:txBody>
      </p:sp>
      <p:pic>
        <p:nvPicPr>
          <p:cNvPr id="14339" name="Picture 5" descr="marinetti_futurists_Paris_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914400"/>
            <a:ext cx="532765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4638"/>
            <a:ext cx="8229600" cy="1782762"/>
          </a:xfrm>
        </p:spPr>
        <p:txBody>
          <a:bodyPr/>
          <a:lstStyle/>
          <a:p>
            <a:pPr algn="l"/>
            <a:r>
              <a:rPr lang="en-US" altLang="en-US" sz="1600">
                <a:latin typeface="Verdana" panose="020B0604030504040204" pitchFamily="34" charset="0"/>
                <a:ea typeface="Verdana" panose="020B0604030504040204" pitchFamily="34" charset="0"/>
                <a:cs typeface="Verdana" panose="020B0604030504040204" pitchFamily="34" charset="0"/>
              </a:rPr>
              <a:t>F.T. Marinetti’s crashed car referred to in the </a:t>
            </a:r>
            <a:r>
              <a:rPr lang="en-US" altLang="en-US" sz="1600" i="1">
                <a:latin typeface="Verdana" panose="020B0604030504040204" pitchFamily="34" charset="0"/>
                <a:ea typeface="Verdana" panose="020B0604030504040204" pitchFamily="34" charset="0"/>
                <a:cs typeface="Verdana" panose="020B0604030504040204" pitchFamily="34" charset="0"/>
              </a:rPr>
              <a:t>Futurist Manifesto, </a:t>
            </a:r>
            <a:r>
              <a:rPr lang="en-US" altLang="en-US" sz="1600">
                <a:latin typeface="Verdana" panose="020B0604030504040204" pitchFamily="34" charset="0"/>
                <a:ea typeface="Verdana" panose="020B0604030504040204" pitchFamily="34" charset="0"/>
                <a:cs typeface="Verdana" panose="020B0604030504040204" pitchFamily="34" charset="0"/>
              </a:rPr>
              <a:t>1909</a:t>
            </a:r>
            <a:br>
              <a:rPr lang="en-US" altLang="en-US" sz="1600">
                <a:latin typeface="Verdana" panose="020B0604030504040204" pitchFamily="34" charset="0"/>
                <a:ea typeface="Verdana" panose="020B0604030504040204" pitchFamily="34" charset="0"/>
                <a:cs typeface="Verdana" panose="020B0604030504040204" pitchFamily="34" charset="0"/>
              </a:rPr>
            </a:b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“Oh, maternal ditch, half full of muddy water!  A factory gutter!  I savored a mouthful of strengthening muck which recalled the black teat of my Sudanese nurse!  As I raised my body, mud-spattered and smelly, I felt the red hot poker of joy deliciously pierce my heart.” </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  							- Marinetti</a:t>
            </a:r>
          </a:p>
        </p:txBody>
      </p:sp>
      <p:pic>
        <p:nvPicPr>
          <p:cNvPr id="15363" name="Picture 4" descr="marinetti_car_crash_19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133600"/>
            <a:ext cx="6400800" cy="3822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64" name="TextBox 3"/>
          <p:cNvSpPr txBox="1">
            <a:spLocks noChangeArrowheads="1"/>
          </p:cNvSpPr>
          <p:nvPr/>
        </p:nvSpPr>
        <p:spPr bwMode="auto">
          <a:xfrm>
            <a:off x="1600200" y="6019800"/>
            <a:ext cx="5942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latin typeface="Verdana" panose="020B0604030504040204" pitchFamily="34" charset="0"/>
                <a:ea typeface="Verdana" panose="020B0604030504040204" pitchFamily="34" charset="0"/>
                <a:cs typeface="Verdana" panose="020B0604030504040204" pitchFamily="34" charset="0"/>
              </a:rPr>
              <a:t>“We thought it was dead, my good shark, but I woke it </a:t>
            </a:r>
          </a:p>
          <a:p>
            <a:pPr eaLnBrk="1" hangingPunct="1">
              <a:spcBef>
                <a:spcPct val="0"/>
              </a:spcBef>
              <a:buFontTx/>
              <a:buNone/>
            </a:pPr>
            <a:r>
              <a:rPr lang="en-US" altLang="en-US" sz="1600">
                <a:latin typeface="Verdana" panose="020B0604030504040204" pitchFamily="34" charset="0"/>
                <a:ea typeface="Verdana" panose="020B0604030504040204" pitchFamily="34" charset="0"/>
                <a:cs typeface="Verdana" panose="020B0604030504040204" pitchFamily="34" charset="0"/>
              </a:rPr>
              <a:t>with a single caress of its powerful back,…”</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a:xfrm>
            <a:off x="457200" y="0"/>
            <a:ext cx="8229600" cy="1143000"/>
          </a:xfrm>
        </p:spPr>
        <p:txBody>
          <a:bodyPr/>
          <a:lstStyle/>
          <a:p>
            <a:pPr algn="l" eaLnBrk="1" hangingPunct="1"/>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(left) </a:t>
            </a:r>
            <a:r>
              <a:rPr lang="en-US" altLang="en-US" sz="1600" b="1">
                <a:latin typeface="Verdana" panose="020B0604030504040204" pitchFamily="34" charset="0"/>
                <a:ea typeface="Verdana" panose="020B0604030504040204" pitchFamily="34" charset="0"/>
                <a:cs typeface="Verdana" panose="020B0604030504040204" pitchFamily="34" charset="0"/>
              </a:rPr>
              <a:t>Umberto Boccioni</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Futurist Evening,</a:t>
            </a:r>
            <a:r>
              <a:rPr lang="en-US" altLang="en-US" sz="1600">
                <a:latin typeface="Verdana" panose="020B0604030504040204" pitchFamily="34" charset="0"/>
                <a:ea typeface="Verdana" panose="020B0604030504040204" pitchFamily="34" charset="0"/>
                <a:cs typeface="Verdana" panose="020B0604030504040204" pitchFamily="34" charset="0"/>
              </a:rPr>
              <a:t> 1914, pen &amp; ink drawing</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(right) </a:t>
            </a:r>
            <a:r>
              <a:rPr lang="en-US" altLang="en-US" sz="1600" b="1">
                <a:latin typeface="Verdana" panose="020B0604030504040204" pitchFamily="34" charset="0"/>
                <a:ea typeface="Verdana" panose="020B0604030504040204" pitchFamily="34" charset="0"/>
                <a:cs typeface="Verdana" panose="020B0604030504040204" pitchFamily="34" charset="0"/>
              </a:rPr>
              <a:t>Filippo Tommaso Marinetti</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Words in Liberty</a:t>
            </a:r>
            <a:r>
              <a:rPr lang="en-US" altLang="en-US" sz="1600">
                <a:latin typeface="Verdana" panose="020B0604030504040204" pitchFamily="34" charset="0"/>
                <a:ea typeface="Verdana" panose="020B0604030504040204" pitchFamily="34" charset="0"/>
                <a:cs typeface="Verdana" panose="020B0604030504040204" pitchFamily="34" charset="0"/>
              </a:rPr>
              <a:t>, 1919, “words in freedom and destruction of syntax”</a:t>
            </a:r>
          </a:p>
        </p:txBody>
      </p:sp>
      <p:pic>
        <p:nvPicPr>
          <p:cNvPr id="16387" name="Picture 7" descr="marinetti_words_in_liberty_19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600200"/>
            <a:ext cx="29718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9" descr="boccioni_futurist_evening_mil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54200"/>
            <a:ext cx="4681538"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28600" y="152400"/>
            <a:ext cx="8458200" cy="914400"/>
          </a:xfrm>
        </p:spPr>
        <p:txBody>
          <a:bodyPr/>
          <a:lstStyle/>
          <a:p>
            <a:pPr eaLnBrk="1" fontAlgn="ctr" hangingPunct="1"/>
            <a:r>
              <a:rPr lang="en-US" altLang="en-US" sz="1600">
                <a:latin typeface="Verdana" panose="020B0604030504040204" pitchFamily="34" charset="0"/>
                <a:ea typeface="Verdana" panose="020B0604030504040204" pitchFamily="34" charset="0"/>
                <a:cs typeface="Verdana" panose="020B0604030504040204" pitchFamily="34" charset="0"/>
              </a:rPr>
              <a:t>Filippo Marinetti, </a:t>
            </a:r>
            <a:r>
              <a:rPr lang="en-US" altLang="en-US" sz="1600" i="1">
                <a:latin typeface="Verdana" panose="020B0604030504040204" pitchFamily="34" charset="0"/>
                <a:ea typeface="Verdana" panose="020B0604030504040204" pitchFamily="34" charset="0"/>
                <a:cs typeface="Verdana" panose="020B0604030504040204" pitchFamily="34" charset="0"/>
              </a:rPr>
              <a:t>After the Marne, Joffre Visits the Front by Car,</a:t>
            </a:r>
            <a:r>
              <a:rPr lang="en-US" altLang="en-US" sz="1600">
                <a:latin typeface="Verdana" panose="020B0604030504040204" pitchFamily="34" charset="0"/>
                <a:ea typeface="Verdana" panose="020B0604030504040204" pitchFamily="34" charset="0"/>
                <a:cs typeface="Verdana" panose="020B0604030504040204" pitchFamily="34" charset="0"/>
              </a:rPr>
              <a:t> 1915</a:t>
            </a:r>
            <a:r>
              <a:rPr lang="en-US" altLang="en-US">
                <a:latin typeface="Verdana" panose="020B0604030504040204" pitchFamily="34" charset="0"/>
                <a:ea typeface="Verdana" panose="020B0604030504040204" pitchFamily="34" charset="0"/>
                <a:cs typeface="Verdana" panose="020B0604030504040204" pitchFamily="34" charset="0"/>
              </a:rPr>
              <a:t> </a:t>
            </a:r>
          </a:p>
        </p:txBody>
      </p:sp>
      <p:pic>
        <p:nvPicPr>
          <p:cNvPr id="17411" name="Picture 4" descr="marinetti_apresLaMarne_wordsInFreedom_19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066800"/>
            <a:ext cx="44894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0"/>
            <a:ext cx="8229600" cy="2438400"/>
          </a:xfrm>
        </p:spPr>
        <p:txBody>
          <a:bodyPr/>
          <a:lstStyle/>
          <a:p>
            <a:pPr algn="l"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Giacomo Balla</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Futurist Manifesto of Men’s Clothing</a:t>
            </a:r>
            <a:r>
              <a:rPr lang="en-US" altLang="en-US" sz="1600">
                <a:latin typeface="Verdana" panose="020B0604030504040204" pitchFamily="34" charset="0"/>
                <a:ea typeface="Verdana" panose="020B0604030504040204" pitchFamily="34" charset="0"/>
                <a:cs typeface="Verdana" panose="020B0604030504040204" pitchFamily="34" charset="0"/>
              </a:rPr>
              <a:t>, 1913</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b="1">
                <a:latin typeface="Verdana" panose="020B0604030504040204" pitchFamily="34" charset="0"/>
                <a:ea typeface="Verdana" panose="020B0604030504040204" pitchFamily="34" charset="0"/>
                <a:cs typeface="Verdana" panose="020B0604030504040204" pitchFamily="34" charset="0"/>
              </a:rPr>
              <a:t>Luigi Russolo </a:t>
            </a:r>
            <a:r>
              <a:rPr lang="en-US" altLang="en-US" sz="1600">
                <a:latin typeface="Verdana" panose="020B0604030504040204" pitchFamily="34" charset="0"/>
                <a:ea typeface="Verdana" panose="020B0604030504040204" pitchFamily="34" charset="0"/>
                <a:cs typeface="Verdana" panose="020B0604030504040204" pitchFamily="34" charset="0"/>
              </a:rPr>
              <a:t>(Italian painter, 1885-1947),</a:t>
            </a:r>
            <a:r>
              <a:rPr lang="it-IT" altLang="en-US" sz="1600">
                <a:latin typeface="Verdana" panose="020B0604030504040204" pitchFamily="34" charset="0"/>
                <a:ea typeface="Verdana" panose="020B0604030504040204" pitchFamily="34" charset="0"/>
                <a:cs typeface="Verdana" panose="020B0604030504040204" pitchFamily="34" charset="0"/>
              </a:rPr>
              <a:t> &amp;  Francesco Balilia Pratella,</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it-IT" altLang="en-US" sz="1600">
                <a:latin typeface="Verdana" panose="020B0604030504040204" pitchFamily="34" charset="0"/>
                <a:ea typeface="Verdana" panose="020B0604030504040204" pitchFamily="34" charset="0"/>
                <a:cs typeface="Verdana" panose="020B0604030504040204" pitchFamily="34" charset="0"/>
              </a:rPr>
              <a:t>Futurist Music 1910-1920; Russolo, </a:t>
            </a:r>
            <a:r>
              <a:rPr lang="it-IT" altLang="en-US" sz="1600" i="1">
                <a:latin typeface="Verdana" panose="020B0604030504040204" pitchFamily="34" charset="0"/>
                <a:ea typeface="Verdana" panose="020B0604030504040204" pitchFamily="34" charset="0"/>
                <a:cs typeface="Verdana" panose="020B0604030504040204" pitchFamily="34" charset="0"/>
              </a:rPr>
              <a:t>L’Arte dei rumori (The Art of Noise)</a:t>
            </a:r>
            <a:r>
              <a:rPr lang="it-IT" altLang="en-US" sz="1600">
                <a:latin typeface="Verdana" panose="020B0604030504040204" pitchFamily="34" charset="0"/>
                <a:ea typeface="Verdana" panose="020B0604030504040204" pitchFamily="34" charset="0"/>
                <a:cs typeface="Verdana" panose="020B0604030504040204" pitchFamily="34" charset="0"/>
              </a:rPr>
              <a:t> manifesto cover, 1916, Milan</a:t>
            </a:r>
            <a:br>
              <a:rPr lang="it-IT" altLang="en-US" sz="1600">
                <a:latin typeface="Verdana" panose="020B0604030504040204" pitchFamily="34" charset="0"/>
                <a:ea typeface="Verdana" panose="020B0604030504040204" pitchFamily="34" charset="0"/>
                <a:cs typeface="Verdana" panose="020B0604030504040204" pitchFamily="34" charset="0"/>
              </a:rPr>
            </a:br>
            <a:r>
              <a:rPr lang="en-US" altLang="en-US" sz="1600" i="1">
                <a:latin typeface="Verdana" panose="020B0604030504040204" pitchFamily="34" charset="0"/>
                <a:ea typeface="Verdana" panose="020B0604030504040204" pitchFamily="34" charset="0"/>
                <a:cs typeface="Verdana" panose="020B0604030504040204" pitchFamily="34" charset="0"/>
              </a:rPr>
              <a:t>"Ancient life was all silence. In the nineteenth century, wlth the invention of the machine, noise was born. Today, noise triumphs and reigns supreme over the sensibilities of men."  </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				Luigi Russolo, </a:t>
            </a:r>
            <a:r>
              <a:rPr lang="en-US" altLang="en-US" sz="1600" i="1">
                <a:latin typeface="Verdana" panose="020B0604030504040204" pitchFamily="34" charset="0"/>
                <a:ea typeface="Verdana" panose="020B0604030504040204" pitchFamily="34" charset="0"/>
                <a:cs typeface="Verdana" panose="020B0604030504040204" pitchFamily="34" charset="0"/>
              </a:rPr>
              <a:t>The Art of Noise</a:t>
            </a:r>
            <a:r>
              <a:rPr lang="en-US" altLang="en-US" sz="1600">
                <a:latin typeface="Verdana" panose="020B0604030504040204" pitchFamily="34" charset="0"/>
                <a:ea typeface="Verdana" panose="020B0604030504040204" pitchFamily="34" charset="0"/>
                <a:cs typeface="Verdana" panose="020B0604030504040204" pitchFamily="34" charset="0"/>
              </a:rPr>
              <a:t>, 1913</a:t>
            </a:r>
          </a:p>
        </p:txBody>
      </p:sp>
      <p:pic>
        <p:nvPicPr>
          <p:cNvPr id="18435" name="Picture 4" descr="balla_futurist_manifest_mens_clothes_19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0"/>
            <a:ext cx="342423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6" descr="Russolo_futurist_music_1910_19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438400"/>
            <a:ext cx="48006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descr="russolo_futurist_manifesto_art_of_noise_19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267200"/>
            <a:ext cx="1693863"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p:txBody>
          <a:bodyPr/>
          <a:lstStyle/>
          <a:p>
            <a:pPr eaLnBrk="1" hangingPunct="1"/>
            <a:r>
              <a:rPr lang="en-US" altLang="en-US" sz="3600">
                <a:solidFill>
                  <a:srgbClr val="FF0000"/>
                </a:solidFill>
                <a:latin typeface="Verdana" panose="020B0604030504040204" pitchFamily="34" charset="0"/>
                <a:ea typeface="Verdana" panose="020B0604030504040204" pitchFamily="34" charset="0"/>
                <a:cs typeface="Verdana" panose="020B0604030504040204" pitchFamily="34" charset="0"/>
              </a:rPr>
              <a:t>Orphism, Futurism &amp; Neoplasticism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152400"/>
            <a:ext cx="8229600" cy="1143000"/>
          </a:xfrm>
        </p:spPr>
        <p:txBody>
          <a:bodyPr/>
          <a:lstStyle/>
          <a:p>
            <a:pPr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Giacomo Balla </a:t>
            </a:r>
            <a:r>
              <a:rPr lang="en-US" altLang="en-US" sz="1600">
                <a:latin typeface="Verdana" panose="020B0604030504040204" pitchFamily="34" charset="0"/>
                <a:ea typeface="Verdana" panose="020B0604030504040204" pitchFamily="34" charset="0"/>
                <a:cs typeface="Verdana" panose="020B0604030504040204" pitchFamily="34" charset="0"/>
              </a:rPr>
              <a:t>(Italian, 1871-1958), </a:t>
            </a:r>
            <a:r>
              <a:rPr lang="en-US" altLang="en-US" sz="1600" i="1">
                <a:latin typeface="Verdana" panose="020B0604030504040204" pitchFamily="34" charset="0"/>
                <a:ea typeface="Verdana" panose="020B0604030504040204" pitchFamily="34" charset="0"/>
                <a:cs typeface="Verdana" panose="020B0604030504040204" pitchFamily="34" charset="0"/>
              </a:rPr>
              <a:t>Street Light (Lampada - Studio di luce),</a:t>
            </a:r>
            <a:r>
              <a:rPr lang="en-US" altLang="en-US" sz="1600">
                <a:latin typeface="Verdana" panose="020B0604030504040204" pitchFamily="34" charset="0"/>
                <a:ea typeface="Verdana" panose="020B0604030504040204" pitchFamily="34" charset="0"/>
                <a:cs typeface="Verdana" panose="020B0604030504040204" pitchFamily="34" charset="0"/>
              </a:rPr>
              <a:t> 1909, oil on canvas, 68 3/4 x 45 1/4 inches (174.7 x 114.7 cm), Museum of Modern Art, NY</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compare: </a:t>
            </a:r>
            <a:r>
              <a:rPr lang="en-US" altLang="en-US" sz="1600" b="1">
                <a:latin typeface="Verdana" panose="020B0604030504040204" pitchFamily="34" charset="0"/>
                <a:ea typeface="Verdana" panose="020B0604030504040204" pitchFamily="34" charset="0"/>
                <a:cs typeface="Verdana" panose="020B0604030504040204" pitchFamily="34" charset="0"/>
              </a:rPr>
              <a:t>Paul Signac</a:t>
            </a:r>
            <a:r>
              <a:rPr lang="en-US" altLang="en-US" sz="1600">
                <a:latin typeface="Verdana" panose="020B0604030504040204" pitchFamily="34" charset="0"/>
                <a:ea typeface="Verdana" panose="020B0604030504040204" pitchFamily="34" charset="0"/>
                <a:cs typeface="Verdana" panose="020B0604030504040204" pitchFamily="34" charset="0"/>
              </a:rPr>
              <a:t> (French Neo-Impressionist), </a:t>
            </a:r>
            <a:r>
              <a:rPr lang="en-US" altLang="en-US" sz="1600" i="1">
                <a:latin typeface="Verdana" panose="020B0604030504040204" pitchFamily="34" charset="0"/>
                <a:ea typeface="Verdana" panose="020B0604030504040204" pitchFamily="34" charset="0"/>
                <a:cs typeface="Verdana" panose="020B0604030504040204" pitchFamily="34" charset="0"/>
              </a:rPr>
              <a:t>Opus 217: Portrait of M. Fénéon in 1890</a:t>
            </a:r>
            <a:r>
              <a:rPr lang="en-US" altLang="en-US" sz="1600">
                <a:latin typeface="Verdana" panose="020B0604030504040204" pitchFamily="34" charset="0"/>
                <a:ea typeface="Verdana" panose="020B0604030504040204" pitchFamily="34" charset="0"/>
                <a:cs typeface="Verdana" panose="020B0604030504040204" pitchFamily="34" charset="0"/>
              </a:rPr>
              <a:t>, 1890; and </a:t>
            </a:r>
            <a:r>
              <a:rPr lang="en-US" altLang="en-US" sz="1600" b="1">
                <a:latin typeface="Verdana" panose="020B0604030504040204" pitchFamily="34" charset="0"/>
                <a:ea typeface="Verdana" panose="020B0604030504040204" pitchFamily="34" charset="0"/>
                <a:cs typeface="Verdana" panose="020B0604030504040204" pitchFamily="34" charset="0"/>
              </a:rPr>
              <a:t>Henri</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b="1">
                <a:latin typeface="Verdana" panose="020B0604030504040204" pitchFamily="34" charset="0"/>
                <a:ea typeface="Verdana" panose="020B0604030504040204" pitchFamily="34" charset="0"/>
                <a:cs typeface="Verdana" panose="020B0604030504040204" pitchFamily="34" charset="0"/>
              </a:rPr>
              <a:t>Matisse</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Luxe, Calme, et Volupté</a:t>
            </a:r>
            <a:r>
              <a:rPr lang="en-US" altLang="en-US" sz="1600">
                <a:latin typeface="Verdana" panose="020B0604030504040204" pitchFamily="34" charset="0"/>
                <a:ea typeface="Verdana" panose="020B0604030504040204" pitchFamily="34" charset="0"/>
                <a:cs typeface="Verdana" panose="020B0604030504040204" pitchFamily="34" charset="0"/>
              </a:rPr>
              <a:t>, 1904-5</a:t>
            </a:r>
          </a:p>
        </p:txBody>
      </p:sp>
      <p:pic>
        <p:nvPicPr>
          <p:cNvPr id="17411" name="Picture 5" descr="balla_street_light"/>
          <p:cNvPicPr>
            <a:picLocks noChangeAspect="1" noChangeArrowheads="1"/>
          </p:cNvPicPr>
          <p:nvPr/>
        </p:nvPicPr>
        <p:blipFill>
          <a:blip r:embed="rId2"/>
          <a:srcRect/>
          <a:stretch>
            <a:fillRect/>
          </a:stretch>
        </p:blipFill>
        <p:spPr bwMode="auto">
          <a:xfrm>
            <a:off x="609600" y="1524000"/>
            <a:ext cx="3330575" cy="5124450"/>
          </a:xfrm>
          <a:prstGeom prst="rect">
            <a:avLst/>
          </a:prstGeom>
          <a:noFill/>
          <a:ln w="9525">
            <a:solidFill>
              <a:schemeClr val="accent3"/>
            </a:solidFill>
            <a:miter lim="800000"/>
            <a:headEnd/>
            <a:tailEnd/>
          </a:ln>
        </p:spPr>
      </p:pic>
      <p:pic>
        <p:nvPicPr>
          <p:cNvPr id="17412" name="Picture 7" descr="signac_feneon2"/>
          <p:cNvPicPr>
            <a:picLocks noChangeAspect="1" noChangeArrowheads="1"/>
          </p:cNvPicPr>
          <p:nvPr/>
        </p:nvPicPr>
        <p:blipFill>
          <a:blip r:embed="rId3"/>
          <a:srcRect/>
          <a:stretch>
            <a:fillRect/>
          </a:stretch>
        </p:blipFill>
        <p:spPr bwMode="auto">
          <a:xfrm>
            <a:off x="5562600" y="1557338"/>
            <a:ext cx="3352800" cy="2678112"/>
          </a:xfrm>
          <a:prstGeom prst="rect">
            <a:avLst/>
          </a:prstGeom>
          <a:noFill/>
          <a:ln w="9525">
            <a:solidFill>
              <a:schemeClr val="accent3"/>
            </a:solidFill>
            <a:miter lim="800000"/>
            <a:headEnd/>
            <a:tailEnd/>
          </a:ln>
        </p:spPr>
      </p:pic>
      <p:pic>
        <p:nvPicPr>
          <p:cNvPr id="19461" name="Picture 8" descr="matisse_luxe_calme_19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857625"/>
            <a:ext cx="335280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Giacomo Balla</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Dynamism of a Dog on a Leash (Leash in Motion), </a:t>
            </a:r>
            <a:r>
              <a:rPr lang="en-US" altLang="en-US" sz="1600">
                <a:latin typeface="Verdana" panose="020B0604030504040204" pitchFamily="34" charset="0"/>
                <a:ea typeface="Verdana" panose="020B0604030504040204" pitchFamily="34" charset="0"/>
                <a:cs typeface="Verdana" panose="020B0604030504040204" pitchFamily="34" charset="0"/>
              </a:rPr>
              <a:t>1912 </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oil on canvas, 35 x 45”</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b="1">
                <a:latin typeface="Verdana" panose="020B0604030504040204" pitchFamily="34" charset="0"/>
                <a:ea typeface="Verdana" panose="020B0604030504040204" pitchFamily="34" charset="0"/>
                <a:cs typeface="Verdana" panose="020B0604030504040204" pitchFamily="34" charset="0"/>
              </a:rPr>
              <a:t>Antonio Bragaglia</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Change of Position</a:t>
            </a:r>
            <a:r>
              <a:rPr lang="en-US" altLang="en-US" sz="1600">
                <a:latin typeface="Verdana" panose="020B0604030504040204" pitchFamily="34" charset="0"/>
                <a:ea typeface="Verdana" panose="020B0604030504040204" pitchFamily="34" charset="0"/>
                <a:cs typeface="Verdana" panose="020B0604030504040204" pitchFamily="34" charset="0"/>
              </a:rPr>
              <a:t>, 1911, gelatin-silver print</a:t>
            </a:r>
          </a:p>
        </p:txBody>
      </p:sp>
      <p:pic>
        <p:nvPicPr>
          <p:cNvPr id="20483" name="Picture 4" descr="balla_dynamism_dog_on_lea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09800"/>
            <a:ext cx="3962400"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6" descr="bragaglia_changeofposition_19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133600"/>
            <a:ext cx="4597400"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92162"/>
          </a:xfrm>
        </p:spPr>
        <p:txBody>
          <a:bodyPr/>
          <a:lstStyle/>
          <a:p>
            <a:pPr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Umberto Boccioni</a:t>
            </a:r>
            <a:r>
              <a:rPr lang="en-US" altLang="en-US" sz="1600">
                <a:latin typeface="Verdana" panose="020B0604030504040204" pitchFamily="34" charset="0"/>
                <a:ea typeface="Verdana" panose="020B0604030504040204" pitchFamily="34" charset="0"/>
                <a:cs typeface="Verdana" panose="020B0604030504040204" pitchFamily="34" charset="0"/>
              </a:rPr>
              <a:t> (Italian, 1882-1916), </a:t>
            </a:r>
            <a:r>
              <a:rPr lang="en-US" altLang="en-US" sz="1600" i="1">
                <a:latin typeface="Verdana" panose="020B0604030504040204" pitchFamily="34" charset="0"/>
                <a:ea typeface="Verdana" panose="020B0604030504040204" pitchFamily="34" charset="0"/>
                <a:cs typeface="Verdana" panose="020B0604030504040204" pitchFamily="34" charset="0"/>
              </a:rPr>
              <a:t>The City Rises</a:t>
            </a:r>
            <a:r>
              <a:rPr lang="en-US" altLang="en-US" sz="1600">
                <a:latin typeface="Verdana" panose="020B0604030504040204" pitchFamily="34" charset="0"/>
                <a:ea typeface="Verdana" panose="020B0604030504040204" pitchFamily="34" charset="0"/>
                <a:cs typeface="Verdana" panose="020B0604030504040204" pitchFamily="34" charset="0"/>
              </a:rPr>
              <a:t>, 1910, 6’6” x 9’10”, MoMA NYC</a:t>
            </a:r>
          </a:p>
        </p:txBody>
      </p:sp>
      <p:pic>
        <p:nvPicPr>
          <p:cNvPr id="19460" name="Picture 4" descr="boccioni_city_rises_1910"/>
          <p:cNvPicPr>
            <a:picLocks noChangeAspect="1" noChangeArrowheads="1"/>
          </p:cNvPicPr>
          <p:nvPr/>
        </p:nvPicPr>
        <p:blipFill>
          <a:blip r:embed="rId2"/>
          <a:srcRect/>
          <a:stretch>
            <a:fillRect/>
          </a:stretch>
        </p:blipFill>
        <p:spPr bwMode="auto">
          <a:xfrm>
            <a:off x="1066800" y="1295400"/>
            <a:ext cx="7086600" cy="4814888"/>
          </a:xfrm>
          <a:prstGeom prst="rect">
            <a:avLst/>
          </a:prstGeom>
          <a:noFill/>
          <a:ln w="9525">
            <a:solidFill>
              <a:schemeClr val="accent3"/>
            </a:solid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74638"/>
            <a:ext cx="8229600" cy="944562"/>
          </a:xfrm>
        </p:spPr>
        <p:txBody>
          <a:bodyPr/>
          <a:lstStyle/>
          <a:p>
            <a:pPr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Umberto Boccioni, </a:t>
            </a:r>
            <a:r>
              <a:rPr lang="en-US" altLang="en-US" sz="1600" i="1">
                <a:latin typeface="Verdana" panose="020B0604030504040204" pitchFamily="34" charset="0"/>
                <a:ea typeface="Verdana" panose="020B0604030504040204" pitchFamily="34" charset="0"/>
                <a:cs typeface="Verdana" panose="020B0604030504040204" pitchFamily="34" charset="0"/>
              </a:rPr>
              <a:t>States of Mind I: The Farewells</a:t>
            </a:r>
            <a:r>
              <a:rPr lang="en-US" altLang="en-US" sz="1600">
                <a:latin typeface="Verdana" panose="020B0604030504040204" pitchFamily="34" charset="0"/>
                <a:ea typeface="Verdana" panose="020B0604030504040204" pitchFamily="34" charset="0"/>
                <a:cs typeface="Verdana" panose="020B0604030504040204" pitchFamily="34" charset="0"/>
              </a:rPr>
              <a:t>, 1911  (Futurism)</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compare: Picasso, </a:t>
            </a:r>
            <a:r>
              <a:rPr lang="en-US" altLang="en-US" sz="1600" i="1">
                <a:latin typeface="Verdana" panose="020B0604030504040204" pitchFamily="34" charset="0"/>
                <a:ea typeface="Verdana" panose="020B0604030504040204" pitchFamily="34" charset="0"/>
                <a:cs typeface="Verdana" panose="020B0604030504040204" pitchFamily="34" charset="0"/>
              </a:rPr>
              <a:t>Ma Jolie</a:t>
            </a:r>
            <a:r>
              <a:rPr lang="en-US" altLang="en-US" sz="1600">
                <a:latin typeface="Verdana" panose="020B0604030504040204" pitchFamily="34" charset="0"/>
                <a:ea typeface="Verdana" panose="020B0604030504040204" pitchFamily="34" charset="0"/>
                <a:cs typeface="Verdana" panose="020B0604030504040204" pitchFamily="34" charset="0"/>
              </a:rPr>
              <a:t>, 1911 (Analytic Cubism)</a:t>
            </a:r>
          </a:p>
        </p:txBody>
      </p:sp>
      <p:pic>
        <p:nvPicPr>
          <p:cNvPr id="20484" name="Picture 4" descr="boccioni_states_farewells_1911"/>
          <p:cNvPicPr>
            <a:picLocks noChangeAspect="1" noChangeArrowheads="1"/>
          </p:cNvPicPr>
          <p:nvPr/>
        </p:nvPicPr>
        <p:blipFill>
          <a:blip r:embed="rId2"/>
          <a:srcRect/>
          <a:stretch>
            <a:fillRect/>
          </a:stretch>
        </p:blipFill>
        <p:spPr bwMode="auto">
          <a:xfrm>
            <a:off x="228600" y="1828800"/>
            <a:ext cx="5257800" cy="3844925"/>
          </a:xfrm>
          <a:prstGeom prst="rect">
            <a:avLst/>
          </a:prstGeom>
          <a:noFill/>
          <a:ln w="9525">
            <a:solidFill>
              <a:schemeClr val="accent3"/>
            </a:solidFill>
            <a:miter lim="800000"/>
            <a:headEnd/>
            <a:tailEnd/>
          </a:ln>
        </p:spPr>
      </p:pic>
      <p:pic>
        <p:nvPicPr>
          <p:cNvPr id="20485" name="Picture 5" descr="picasso_maJolie"/>
          <p:cNvPicPr>
            <a:picLocks noChangeAspect="1" noChangeArrowheads="1"/>
          </p:cNvPicPr>
          <p:nvPr/>
        </p:nvPicPr>
        <p:blipFill>
          <a:blip r:embed="rId3"/>
          <a:srcRect/>
          <a:stretch>
            <a:fillRect/>
          </a:stretch>
        </p:blipFill>
        <p:spPr bwMode="auto">
          <a:xfrm>
            <a:off x="5791200" y="1524000"/>
            <a:ext cx="3021013" cy="4648200"/>
          </a:xfrm>
          <a:prstGeom prst="rect">
            <a:avLst/>
          </a:prstGeom>
          <a:noFill/>
          <a:ln w="9525">
            <a:solidFill>
              <a:schemeClr val="accent3"/>
            </a:solid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algn="l"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Umberto Boccioni</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States of Mind</a:t>
            </a:r>
            <a:r>
              <a:rPr lang="en-US" altLang="en-US" sz="1600">
                <a:latin typeface="Verdana" panose="020B0604030504040204" pitchFamily="34" charset="0"/>
                <a:ea typeface="Verdana" panose="020B0604030504040204" pitchFamily="34" charset="0"/>
                <a:cs typeface="Verdana" panose="020B0604030504040204" pitchFamily="34" charset="0"/>
              </a:rPr>
              <a:t> 2 &amp; 3: </a:t>
            </a:r>
            <a:r>
              <a:rPr lang="en-US" altLang="en-US" sz="1600" i="1">
                <a:latin typeface="Verdana" panose="020B0604030504040204" pitchFamily="34" charset="0"/>
                <a:ea typeface="Verdana" panose="020B0604030504040204" pitchFamily="34" charset="0"/>
                <a:cs typeface="Verdana" panose="020B0604030504040204" pitchFamily="34" charset="0"/>
              </a:rPr>
              <a:t>Those who Go </a:t>
            </a:r>
            <a:r>
              <a:rPr lang="en-US" altLang="en-US" sz="1600">
                <a:latin typeface="Verdana" panose="020B0604030504040204" pitchFamily="34" charset="0"/>
                <a:ea typeface="Verdana" panose="020B0604030504040204" pitchFamily="34" charset="0"/>
                <a:cs typeface="Verdana" panose="020B0604030504040204" pitchFamily="34" charset="0"/>
              </a:rPr>
              <a:t>(left)</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and </a:t>
            </a:r>
            <a:r>
              <a:rPr lang="en-US" altLang="en-US" sz="1600" i="1">
                <a:latin typeface="Verdana" panose="020B0604030504040204" pitchFamily="34" charset="0"/>
                <a:ea typeface="Verdana" panose="020B0604030504040204" pitchFamily="34" charset="0"/>
                <a:cs typeface="Verdana" panose="020B0604030504040204" pitchFamily="34" charset="0"/>
              </a:rPr>
              <a:t>Those Who Stay</a:t>
            </a:r>
            <a:r>
              <a:rPr lang="en-US" altLang="en-US" sz="1600">
                <a:latin typeface="Verdana" panose="020B0604030504040204" pitchFamily="34" charset="0"/>
                <a:ea typeface="Verdana" panose="020B0604030504040204" pitchFamily="34" charset="0"/>
                <a:cs typeface="Verdana" panose="020B0604030504040204" pitchFamily="34" charset="0"/>
              </a:rPr>
              <a:t> (right),1911</a:t>
            </a:r>
          </a:p>
        </p:txBody>
      </p:sp>
      <p:pic>
        <p:nvPicPr>
          <p:cNvPr id="21508" name="Picture 4" descr="boccioni_states_go_1911"/>
          <p:cNvPicPr>
            <a:picLocks noChangeAspect="1" noChangeArrowheads="1"/>
          </p:cNvPicPr>
          <p:nvPr/>
        </p:nvPicPr>
        <p:blipFill>
          <a:blip r:embed="rId2"/>
          <a:srcRect/>
          <a:stretch>
            <a:fillRect/>
          </a:stretch>
        </p:blipFill>
        <p:spPr bwMode="auto">
          <a:xfrm>
            <a:off x="304800" y="2362200"/>
            <a:ext cx="3962400" cy="3124200"/>
          </a:xfrm>
          <a:prstGeom prst="rect">
            <a:avLst/>
          </a:prstGeom>
          <a:noFill/>
          <a:ln w="9525">
            <a:solidFill>
              <a:schemeClr val="accent3"/>
            </a:solidFill>
            <a:miter lim="800000"/>
            <a:headEnd/>
            <a:tailEnd/>
          </a:ln>
        </p:spPr>
      </p:pic>
      <p:pic>
        <p:nvPicPr>
          <p:cNvPr id="21509" name="Picture 5" descr="boccioni_states_stay_1911"/>
          <p:cNvPicPr>
            <a:picLocks noChangeAspect="1" noChangeArrowheads="1"/>
          </p:cNvPicPr>
          <p:nvPr/>
        </p:nvPicPr>
        <p:blipFill>
          <a:blip r:embed="rId3"/>
          <a:srcRect/>
          <a:stretch>
            <a:fillRect/>
          </a:stretch>
        </p:blipFill>
        <p:spPr bwMode="auto">
          <a:xfrm>
            <a:off x="4648200" y="2362200"/>
            <a:ext cx="4191000" cy="3124200"/>
          </a:xfrm>
          <a:prstGeom prst="rect">
            <a:avLst/>
          </a:prstGeom>
          <a:noFill/>
          <a:ln w="9525">
            <a:solidFill>
              <a:schemeClr val="accent3"/>
            </a:solid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04800" y="274638"/>
            <a:ext cx="8382000" cy="1143000"/>
          </a:xfrm>
        </p:spPr>
        <p:txBody>
          <a:bodyPr/>
          <a:lstStyle/>
          <a:p>
            <a:pPr algn="l"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Luigi</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b="1">
                <a:latin typeface="Verdana" panose="020B0604030504040204" pitchFamily="34" charset="0"/>
                <a:ea typeface="Verdana" panose="020B0604030504040204" pitchFamily="34" charset="0"/>
                <a:cs typeface="Verdana" panose="020B0604030504040204" pitchFamily="34" charset="0"/>
              </a:rPr>
              <a:t>Russolo </a:t>
            </a:r>
            <a:r>
              <a:rPr lang="en-US" altLang="en-US" sz="1600">
                <a:latin typeface="Verdana" panose="020B0604030504040204" pitchFamily="34" charset="0"/>
                <a:ea typeface="Verdana" panose="020B0604030504040204" pitchFamily="34" charset="0"/>
                <a:cs typeface="Verdana" panose="020B0604030504040204" pitchFamily="34" charset="0"/>
              </a:rPr>
              <a:t>(left), </a:t>
            </a:r>
            <a:r>
              <a:rPr lang="en-US" altLang="en-US" sz="1600" i="1">
                <a:latin typeface="Verdana" panose="020B0604030504040204" pitchFamily="34" charset="0"/>
                <a:ea typeface="Verdana" panose="020B0604030504040204" pitchFamily="34" charset="0"/>
                <a:cs typeface="Verdana" panose="020B0604030504040204" pitchFamily="34" charset="0"/>
              </a:rPr>
              <a:t>Dynamism of an Automobile</a:t>
            </a:r>
            <a:r>
              <a:rPr lang="en-US" altLang="en-US" sz="1600">
                <a:latin typeface="Verdana" panose="020B0604030504040204" pitchFamily="34" charset="0"/>
                <a:ea typeface="Verdana" panose="020B0604030504040204" pitchFamily="34" charset="0"/>
                <a:cs typeface="Verdana" panose="020B0604030504040204" pitchFamily="34" charset="0"/>
              </a:rPr>
              <a:t>, 1912-1913, oil on canvas, 106 x 140 cm., Pompidou Center, Paris </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b="1">
                <a:latin typeface="Verdana" panose="020B0604030504040204" pitchFamily="34" charset="0"/>
                <a:ea typeface="Verdana" panose="020B0604030504040204" pitchFamily="34" charset="0"/>
                <a:cs typeface="Verdana" panose="020B0604030504040204" pitchFamily="34" charset="0"/>
              </a:rPr>
              <a:t>Umberto</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b="1">
                <a:latin typeface="Verdana" panose="020B0604030504040204" pitchFamily="34" charset="0"/>
                <a:ea typeface="Verdana" panose="020B0604030504040204" pitchFamily="34" charset="0"/>
                <a:cs typeface="Verdana" panose="020B0604030504040204" pitchFamily="34" charset="0"/>
              </a:rPr>
              <a:t>Boccioni</a:t>
            </a:r>
            <a:r>
              <a:rPr lang="en-US" altLang="en-US" sz="1600">
                <a:latin typeface="Verdana" panose="020B0604030504040204" pitchFamily="34" charset="0"/>
                <a:ea typeface="Verdana" panose="020B0604030504040204" pitchFamily="34" charset="0"/>
                <a:cs typeface="Verdana" panose="020B0604030504040204" pitchFamily="34" charset="0"/>
              </a:rPr>
              <a:t> (right), </a:t>
            </a:r>
            <a:r>
              <a:rPr lang="en-US" altLang="en-US" sz="1600" i="1">
                <a:latin typeface="Verdana" panose="020B0604030504040204" pitchFamily="34" charset="0"/>
                <a:ea typeface="Verdana" panose="020B0604030504040204" pitchFamily="34" charset="0"/>
                <a:cs typeface="Verdana" panose="020B0604030504040204" pitchFamily="34" charset="0"/>
              </a:rPr>
              <a:t>Dynamism of a Soccer Player</a:t>
            </a:r>
            <a:r>
              <a:rPr lang="en-US" altLang="en-US" sz="1600">
                <a:latin typeface="Verdana" panose="020B0604030504040204" pitchFamily="34" charset="0"/>
                <a:ea typeface="Verdana" panose="020B0604030504040204" pitchFamily="34" charset="0"/>
                <a:cs typeface="Verdana" panose="020B0604030504040204" pitchFamily="34" charset="0"/>
              </a:rPr>
              <a:t>, 1913, 6' 4" x 6' 7“, MoMA, NYC</a:t>
            </a:r>
          </a:p>
        </p:txBody>
      </p:sp>
      <p:pic>
        <p:nvPicPr>
          <p:cNvPr id="24579" name="Picture 4" descr="russolo_dynamism_of_an_automobi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362200"/>
            <a:ext cx="4419600" cy="3314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80" name="Picture 6" descr="boccioni_dynamism_soccer_player_19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133600"/>
            <a:ext cx="3886200" cy="374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581" name="Rectangle 4"/>
          <p:cNvSpPr>
            <a:spLocks noChangeArrowheads="1"/>
          </p:cNvSpPr>
          <p:nvPr/>
        </p:nvSpPr>
        <p:spPr bwMode="auto">
          <a:xfrm>
            <a:off x="228600" y="6096000"/>
            <a:ext cx="891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t> “Our bodies penetrate the sofas on which we sit; and the sofas penetrate our bodies.” 				               		Boccioni, </a:t>
            </a:r>
            <a:r>
              <a:rPr lang="en-US" altLang="en-US" sz="1600" i="1"/>
              <a:t>Futurist Painting Manifesto</a:t>
            </a:r>
            <a:endParaRPr lang="en-US" altLang="en-US" sz="16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74638"/>
            <a:ext cx="8229600" cy="1020762"/>
          </a:xfrm>
        </p:spPr>
        <p:txBody>
          <a:bodyPr/>
          <a:lstStyle/>
          <a:p>
            <a:pPr algn="l"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Umberto Boccioni</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Development of a Bottle in Space</a:t>
            </a:r>
            <a:r>
              <a:rPr lang="en-US" altLang="en-US" sz="1600">
                <a:latin typeface="Verdana" panose="020B0604030504040204" pitchFamily="34" charset="0"/>
                <a:ea typeface="Verdana" panose="020B0604030504040204" pitchFamily="34" charset="0"/>
                <a:cs typeface="Verdana" panose="020B0604030504040204" pitchFamily="34" charset="0"/>
              </a:rPr>
              <a:t>, 1912, silvered bronze, 15” high, MoMA NYC</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(right) </a:t>
            </a:r>
            <a:r>
              <a:rPr lang="en-US" altLang="en-US" sz="1600" b="1">
                <a:latin typeface="Verdana" panose="020B0604030504040204" pitchFamily="34" charset="0"/>
                <a:ea typeface="Verdana" panose="020B0604030504040204" pitchFamily="34" charset="0"/>
                <a:cs typeface="Verdana" panose="020B0604030504040204" pitchFamily="34" charset="0"/>
              </a:rPr>
              <a:t>Boccioni</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Table + Bottle + House</a:t>
            </a:r>
            <a:r>
              <a:rPr lang="en-US" altLang="en-US" sz="1600">
                <a:latin typeface="Verdana" panose="020B0604030504040204" pitchFamily="34" charset="0"/>
                <a:ea typeface="Verdana" panose="020B0604030504040204" pitchFamily="34" charset="0"/>
                <a:cs typeface="Verdana" panose="020B0604030504040204" pitchFamily="34" charset="0"/>
              </a:rPr>
              <a:t>, 1912, pencil on paper </a:t>
            </a:r>
          </a:p>
        </p:txBody>
      </p:sp>
      <p:pic>
        <p:nvPicPr>
          <p:cNvPr id="25603" name="Picture 6" descr="boccioni_development_of_bottle_in_space_1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5624513" cy="471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7" descr="boccioni_drawing_table_bottle_house_19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3288" y="1676400"/>
            <a:ext cx="29908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74638"/>
            <a:ext cx="8229600" cy="792162"/>
          </a:xfrm>
        </p:spPr>
        <p:txBody>
          <a:bodyPr/>
          <a:lstStyle/>
          <a:p>
            <a:pPr algn="l"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Umberto Boccioni</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Unique Forms of Continuity in Space, </a:t>
            </a:r>
            <a:r>
              <a:rPr lang="en-US" altLang="en-US" sz="1600">
                <a:latin typeface="Verdana" panose="020B0604030504040204" pitchFamily="34" charset="0"/>
                <a:ea typeface="Verdana" panose="020B0604030504040204" pitchFamily="34" charset="0"/>
                <a:cs typeface="Verdana" panose="020B0604030504040204" pitchFamily="34" charset="0"/>
              </a:rPr>
              <a:t>44 x 35 x 16 in, bronze</a:t>
            </a:r>
            <a:r>
              <a:rPr lang="en-US" altLang="en-US" sz="1600" i="1">
                <a:latin typeface="Verdana" panose="020B0604030504040204" pitchFamily="34" charset="0"/>
                <a:ea typeface="Verdana" panose="020B0604030504040204" pitchFamily="34" charset="0"/>
                <a:cs typeface="Verdana" panose="020B0604030504040204" pitchFamily="34" charset="0"/>
              </a:rPr>
              <a:t>, </a:t>
            </a:r>
            <a:r>
              <a:rPr lang="en-US" altLang="en-US" sz="1600">
                <a:latin typeface="Verdana" panose="020B0604030504040204" pitchFamily="34" charset="0"/>
                <a:ea typeface="Verdana" panose="020B0604030504040204" pitchFamily="34" charset="0"/>
                <a:cs typeface="Verdana" panose="020B0604030504040204" pitchFamily="34" charset="0"/>
              </a:rPr>
              <a:t>1913, two views</a:t>
            </a:r>
          </a:p>
        </p:txBody>
      </p:sp>
      <p:pic>
        <p:nvPicPr>
          <p:cNvPr id="26627" name="Picture 4" descr="boccioni_unique_forms_of_continuity_in_space_191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838200" y="1066800"/>
            <a:ext cx="3551238" cy="5211763"/>
          </a:xfrm>
          <a:noFill/>
        </p:spPr>
      </p:pic>
      <p:pic>
        <p:nvPicPr>
          <p:cNvPr id="26628" name="Picture 5" descr="boccioni_unique_forms_of_continuity_in_space_front_19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066800"/>
            <a:ext cx="3455988"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33400" y="304800"/>
            <a:ext cx="3352800" cy="2773363"/>
          </a:xfrm>
        </p:spPr>
        <p:txBody>
          <a:bodyPr/>
          <a:lstStyle/>
          <a:p>
            <a:pPr algn="l"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Carlo Carrà </a:t>
            </a:r>
            <a:r>
              <a:rPr lang="en-US" altLang="en-US" sz="1600">
                <a:latin typeface="Verdana" panose="020B0604030504040204" pitchFamily="34" charset="0"/>
                <a:ea typeface="Verdana" panose="020B0604030504040204" pitchFamily="34" charset="0"/>
                <a:cs typeface="Verdana" panose="020B0604030504040204" pitchFamily="34" charset="0"/>
              </a:rPr>
              <a:t>(Italian Futurist, 1881-1966), </a:t>
            </a:r>
            <a:r>
              <a:rPr lang="en-US" altLang="en-US" sz="1600" i="1">
                <a:latin typeface="Verdana" panose="020B0604030504040204" pitchFamily="34" charset="0"/>
                <a:ea typeface="Verdana" panose="020B0604030504040204" pitchFamily="34" charset="0"/>
                <a:cs typeface="Verdana" panose="020B0604030504040204" pitchFamily="34" charset="0"/>
              </a:rPr>
              <a:t>Interventionist Manifesto</a:t>
            </a:r>
            <a:r>
              <a:rPr lang="en-US" altLang="en-US" sz="1600">
                <a:latin typeface="Verdana" panose="020B0604030504040204" pitchFamily="34" charset="0"/>
                <a:ea typeface="Verdana" panose="020B0604030504040204" pitchFamily="34" charset="0"/>
                <a:cs typeface="Verdana" panose="020B0604030504040204" pitchFamily="34" charset="0"/>
              </a:rPr>
              <a:t> (or </a:t>
            </a:r>
            <a:r>
              <a:rPr lang="en-US" altLang="en-US" sz="1600" i="1">
                <a:latin typeface="Verdana" panose="020B0604030504040204" pitchFamily="34" charset="0"/>
                <a:ea typeface="Verdana" panose="020B0604030504040204" pitchFamily="34" charset="0"/>
                <a:cs typeface="Verdana" panose="020B0604030504040204" pitchFamily="34" charset="0"/>
              </a:rPr>
              <a:t>Patriotic Celebration: Free Word Painting)</a:t>
            </a:r>
            <a:r>
              <a:rPr lang="en-US" altLang="en-US" sz="1600">
                <a:latin typeface="Verdana" panose="020B0604030504040204" pitchFamily="34" charset="0"/>
                <a:ea typeface="Verdana" panose="020B0604030504040204" pitchFamily="34" charset="0"/>
                <a:cs typeface="Verdana" panose="020B0604030504040204" pitchFamily="34" charset="0"/>
              </a:rPr>
              <a:t>, pasted paper on cloth, mounted on wood, 15” x 12”, 1914</a:t>
            </a:r>
          </a:p>
        </p:txBody>
      </p:sp>
      <p:pic>
        <p:nvPicPr>
          <p:cNvPr id="27651" name="Picture 5" descr="Picture: Carlo Carrà: Manifesto for Intervention"/>
          <p:cNvPicPr>
            <a:picLocks noChangeAspect="1" noChangeArrowheads="1"/>
          </p:cNvPicPr>
          <p:nvPr/>
        </p:nvPicPr>
        <p:blipFill>
          <a:blip r:embed="rId2">
            <a:extLst>
              <a:ext uri="{28A0092B-C50C-407E-A947-70E740481C1C}">
                <a14:useLocalDpi xmlns:a14="http://schemas.microsoft.com/office/drawing/2010/main" val="0"/>
              </a:ext>
            </a:extLst>
          </a:blip>
          <a:srcRect l="45714" r="-117" b="539"/>
          <a:stretch>
            <a:fillRect/>
          </a:stretch>
        </p:blipFill>
        <p:spPr bwMode="auto">
          <a:xfrm>
            <a:off x="609600" y="2971800"/>
            <a:ext cx="2590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6" descr="http://collagemuseum.com/carra-1914-interventioni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28600"/>
            <a:ext cx="487680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74638"/>
            <a:ext cx="8229600" cy="639762"/>
          </a:xfrm>
        </p:spPr>
        <p:txBody>
          <a:bodyPr/>
          <a:lstStyle/>
          <a:p>
            <a:pPr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Antonio Sant’Elia </a:t>
            </a:r>
            <a:r>
              <a:rPr lang="en-US" altLang="en-US" sz="1600">
                <a:latin typeface="Verdana" panose="020B0604030504040204" pitchFamily="34" charset="0"/>
                <a:ea typeface="Verdana" panose="020B0604030504040204" pitchFamily="34" charset="0"/>
                <a:cs typeface="Verdana" panose="020B0604030504040204" pitchFamily="34" charset="0"/>
              </a:rPr>
              <a:t>(Italian 1888-1916), </a:t>
            </a:r>
            <a:r>
              <a:rPr lang="en-US" altLang="en-US" sz="1600" i="1">
                <a:latin typeface="Verdana" panose="020B0604030504040204" pitchFamily="34" charset="0"/>
                <a:ea typeface="Verdana" panose="020B0604030504040204" pitchFamily="34" charset="0"/>
                <a:cs typeface="Verdana" panose="020B0604030504040204" pitchFamily="34" charset="0"/>
              </a:rPr>
              <a:t>Train and plane station </a:t>
            </a:r>
            <a:r>
              <a:rPr lang="en-US" altLang="en-US" sz="1600">
                <a:latin typeface="Verdana" panose="020B0604030504040204" pitchFamily="34" charset="0"/>
                <a:ea typeface="Verdana" panose="020B0604030504040204" pitchFamily="34" charset="0"/>
                <a:cs typeface="Verdana" panose="020B0604030504040204" pitchFamily="34" charset="0"/>
              </a:rPr>
              <a:t>(left)</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i="1">
                <a:latin typeface="Verdana" panose="020B0604030504040204" pitchFamily="34" charset="0"/>
                <a:ea typeface="Verdana" panose="020B0604030504040204" pitchFamily="34" charset="0"/>
                <a:cs typeface="Verdana" panose="020B0604030504040204" pitchFamily="34" charset="0"/>
              </a:rPr>
              <a:t>and power plant for Futurist Città Nuovo</a:t>
            </a:r>
            <a:r>
              <a:rPr lang="en-US" altLang="en-US" sz="1600">
                <a:latin typeface="Verdana" panose="020B0604030504040204" pitchFamily="34" charset="0"/>
                <a:ea typeface="Verdana" panose="020B0604030504040204" pitchFamily="34" charset="0"/>
                <a:cs typeface="Verdana" panose="020B0604030504040204" pitchFamily="34" charset="0"/>
              </a:rPr>
              <a:t>, 1914, ink on paper</a:t>
            </a:r>
          </a:p>
        </p:txBody>
      </p:sp>
      <p:pic>
        <p:nvPicPr>
          <p:cNvPr id="28675" name="Picture 4" descr="sant_elia_train_plane_station_19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275" y="1219200"/>
            <a:ext cx="4108450"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5" descr="Sant_elia_power_station_19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143000"/>
            <a:ext cx="35179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elaunay_sonia_Rhythm_1938_oiloncanvas_182x149c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367823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Delaunay_Robert_Rhythm_1934_oiloncanvas_145x13c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295400"/>
            <a:ext cx="355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5"/>
          <p:cNvSpPr>
            <a:spLocks noGrp="1" noChangeArrowheads="1"/>
          </p:cNvSpPr>
          <p:nvPr>
            <p:ph type="title"/>
          </p:nvPr>
        </p:nvSpPr>
        <p:spPr>
          <a:xfrm>
            <a:off x="457200" y="228600"/>
            <a:ext cx="8229600" cy="868363"/>
          </a:xfrm>
        </p:spPr>
        <p:txBody>
          <a:bodyPr/>
          <a:lstStyle/>
          <a:p>
            <a:pPr eaLnBrk="1" hangingPunct="1"/>
            <a:r>
              <a:rPr lang="en-US" altLang="en-US" sz="2400">
                <a:solidFill>
                  <a:srgbClr val="FF0000"/>
                </a:solidFill>
                <a:latin typeface="Verdana" panose="020B0604030504040204" pitchFamily="34" charset="0"/>
                <a:ea typeface="Verdana" panose="020B0604030504040204" pitchFamily="34" charset="0"/>
                <a:cs typeface="Verdana" panose="020B0604030504040204" pitchFamily="34" charset="0"/>
              </a:rPr>
              <a:t>Living Simultaneously:</a:t>
            </a:r>
            <a:br>
              <a:rPr lang="en-US" altLang="en-US" sz="2400">
                <a:solidFill>
                  <a:srgbClr val="FF0000"/>
                </a:solidFill>
                <a:latin typeface="Verdana" panose="020B0604030504040204" pitchFamily="34" charset="0"/>
                <a:ea typeface="Verdana" panose="020B0604030504040204" pitchFamily="34" charset="0"/>
                <a:cs typeface="Verdana" panose="020B0604030504040204" pitchFamily="34" charset="0"/>
              </a:rPr>
            </a:br>
            <a:r>
              <a:rPr lang="en-US" altLang="en-US" sz="2400">
                <a:solidFill>
                  <a:srgbClr val="FF0000"/>
                </a:solidFill>
                <a:latin typeface="Verdana" panose="020B0604030504040204" pitchFamily="34" charset="0"/>
                <a:ea typeface="Verdana" panose="020B0604030504040204" pitchFamily="34" charset="0"/>
                <a:cs typeface="Verdana" panose="020B0604030504040204" pitchFamily="34" charset="0"/>
              </a:rPr>
              <a:t>Sonia &amp; Robert Delaunay</a:t>
            </a:r>
          </a:p>
        </p:txBody>
      </p:sp>
      <p:sp>
        <p:nvSpPr>
          <p:cNvPr id="4101" name="Rectangle 6"/>
          <p:cNvSpPr>
            <a:spLocks noGrp="1" noChangeArrowheads="1"/>
          </p:cNvSpPr>
          <p:nvPr>
            <p:ph idx="1"/>
          </p:nvPr>
        </p:nvSpPr>
        <p:spPr>
          <a:xfrm>
            <a:off x="685800" y="5867400"/>
            <a:ext cx="8229600" cy="715963"/>
          </a:xfrm>
        </p:spPr>
        <p:txBody>
          <a:bodyPr/>
          <a:lstStyle/>
          <a:p>
            <a:pPr algn="ctr" eaLnBrk="1" hangingPunct="1">
              <a:buFontTx/>
              <a:buNone/>
            </a:pPr>
            <a:r>
              <a:rPr lang="en-US" altLang="en-US" sz="1800">
                <a:latin typeface="Verdana" panose="020B0604030504040204" pitchFamily="34" charset="0"/>
                <a:ea typeface="Verdana" panose="020B0604030504040204" pitchFamily="34" charset="0"/>
                <a:cs typeface="Verdana" panose="020B0604030504040204" pitchFamily="34" charset="0"/>
              </a:rPr>
              <a:t>“We were two moving forces.  </a:t>
            </a:r>
          </a:p>
          <a:p>
            <a:pPr algn="ctr" eaLnBrk="1" hangingPunct="1">
              <a:buFontTx/>
              <a:buNone/>
            </a:pPr>
            <a:r>
              <a:rPr lang="en-US" altLang="en-US" sz="1800">
                <a:latin typeface="Verdana" panose="020B0604030504040204" pitchFamily="34" charset="0"/>
                <a:ea typeface="Verdana" panose="020B0604030504040204" pitchFamily="34" charset="0"/>
                <a:cs typeface="Verdana" panose="020B0604030504040204" pitchFamily="34" charset="0"/>
              </a:rPr>
              <a:t>One made one thing and one made the other.”</a:t>
            </a:r>
          </a:p>
          <a:p>
            <a:pPr eaLnBrk="1" hangingPunct="1"/>
            <a:endParaRPr lang="en-US" altLang="en-US">
              <a:latin typeface="Verdana" panose="020B0604030504040204" pitchFamily="34" charset="0"/>
              <a:ea typeface="Verdana" panose="020B0604030504040204" pitchFamily="34" charset="0"/>
              <a:cs typeface="Verdana" panose="020B0604030504040204" pitchFamily="34" charset="0"/>
            </a:endParaRPr>
          </a:p>
        </p:txBody>
      </p:sp>
      <p:pic>
        <p:nvPicPr>
          <p:cNvPr id="54280" name="Picture 8" descr="http://i11.servimg.com/u/11/02/16/90/7_soni10.jpg"/>
          <p:cNvPicPr>
            <a:picLocks noChangeAspect="1" noChangeArrowheads="1"/>
          </p:cNvPicPr>
          <p:nvPr/>
        </p:nvPicPr>
        <p:blipFill>
          <a:blip r:embed="rId4"/>
          <a:srcRect/>
          <a:stretch>
            <a:fillRect/>
          </a:stretch>
        </p:blipFill>
        <p:spPr bwMode="auto">
          <a:xfrm>
            <a:off x="2971800" y="2895600"/>
            <a:ext cx="2962275" cy="1874838"/>
          </a:xfrm>
          <a:prstGeom prst="rect">
            <a:avLst/>
          </a:prstGeom>
          <a:ln>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74638"/>
            <a:ext cx="8229600" cy="1325562"/>
          </a:xfrm>
        </p:spPr>
        <p:txBody>
          <a:bodyPr/>
          <a:lstStyle/>
          <a:p>
            <a:pPr eaLnBrk="1" hangingPunct="1"/>
            <a:r>
              <a:rPr lang="en-US" altLang="en-US" sz="1600" dirty="0">
                <a:latin typeface="Verdana" panose="020B0604030504040204" pitchFamily="34" charset="0"/>
                <a:ea typeface="Verdana" panose="020B0604030504040204" pitchFamily="34" charset="0"/>
                <a:cs typeface="Verdana" panose="020B0604030504040204" pitchFamily="34" charset="0"/>
              </a:rPr>
              <a:t>(L-R) Antonio </a:t>
            </a:r>
            <a:r>
              <a:rPr lang="en-US" altLang="en-US" sz="1600" dirty="0" err="1">
                <a:latin typeface="Verdana" panose="020B0604030504040204" pitchFamily="34" charset="0"/>
                <a:ea typeface="Verdana" panose="020B0604030504040204" pitchFamily="34" charset="0"/>
                <a:cs typeface="Verdana" panose="020B0604030504040204" pitchFamily="34" charset="0"/>
              </a:rPr>
              <a:t>Sant’Elia</a:t>
            </a:r>
            <a:r>
              <a:rPr lang="en-US" altLang="en-US" sz="1600" dirty="0">
                <a:latin typeface="Verdana" panose="020B0604030504040204" pitchFamily="34" charset="0"/>
                <a:ea typeface="Verdana" panose="020B0604030504040204" pitchFamily="34" charset="0"/>
                <a:cs typeface="Verdana" panose="020B0604030504040204" pitchFamily="34" charset="0"/>
              </a:rPr>
              <a:t>, Boccioni, and Marinetti as WWI soldiers, 1915</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  </a:t>
            </a:r>
          </a:p>
        </p:txBody>
      </p:sp>
      <p:pic>
        <p:nvPicPr>
          <p:cNvPr id="29699" name="Picture 4" descr="Saint_Elia_Boccioni_Marinetti_19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52600"/>
            <a:ext cx="6061075"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3"/>
          <p:cNvSpPr txBox="1">
            <a:spLocks noChangeArrowheads="1"/>
          </p:cNvSpPr>
          <p:nvPr/>
        </p:nvSpPr>
        <p:spPr bwMode="auto">
          <a:xfrm>
            <a:off x="533400" y="5867400"/>
            <a:ext cx="8077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latin typeface="Verdana" panose="020B0604030504040204" pitchFamily="34" charset="0"/>
                <a:ea typeface="Verdana" panose="020B0604030504040204" pitchFamily="34" charset="0"/>
                <a:cs typeface="Verdana" panose="020B0604030504040204" pitchFamily="34" charset="0"/>
              </a:rPr>
              <a:t>Italy's wartime casualties : 420,000 killed and almost 955,000 wounded.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orld War I - summary of the &quot;Great War&quot;">
            <a:hlinkClick r:id="" action="ppaction://media"/>
            <a:extLst>
              <a:ext uri="{FF2B5EF4-FFF2-40B4-BE49-F238E27FC236}">
                <a16:creationId xmlns:a16="http://schemas.microsoft.com/office/drawing/2014/main" id="{51292A5F-A633-4617-84AD-6B250BF2DCA8}"/>
              </a:ext>
            </a:extLst>
          </p:cNvPr>
          <p:cNvPicPr>
            <a:picLocks noRot="1" noChangeAspect="1"/>
          </p:cNvPicPr>
          <p:nvPr>
            <a:videoFile r:link="rId1"/>
          </p:nvPr>
        </p:nvPicPr>
        <p:blipFill>
          <a:blip r:embed="rId3"/>
          <a:stretch>
            <a:fillRect/>
          </a:stretch>
        </p:blipFill>
        <p:spPr>
          <a:xfrm>
            <a:off x="101600" y="914400"/>
            <a:ext cx="8940800" cy="5029200"/>
          </a:xfrm>
          <a:prstGeom prst="rect">
            <a:avLst/>
          </a:prstGeom>
        </p:spPr>
      </p:pic>
    </p:spTree>
    <p:extLst>
      <p:ext uri="{BB962C8B-B14F-4D97-AF65-F5344CB8AC3E}">
        <p14:creationId xmlns:p14="http://schemas.microsoft.com/office/powerpoint/2010/main" val="427382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descr="dinamica"/>
          <p:cNvPicPr>
            <a:picLocks noChangeAspect="1" noChangeArrowheads="1"/>
          </p:cNvPicPr>
          <p:nvPr/>
        </p:nvPicPr>
        <p:blipFill>
          <a:blip r:embed="rId2">
            <a:lum contrast="40000"/>
            <a:extLst>
              <a:ext uri="{28A0092B-C50C-407E-A947-70E740481C1C}">
                <a14:useLocalDpi xmlns:a14="http://schemas.microsoft.com/office/drawing/2010/main" val="0"/>
              </a:ext>
            </a:extLst>
          </a:blip>
          <a:srcRect/>
          <a:stretch>
            <a:fillRect/>
          </a:stretch>
        </p:blipFill>
        <p:spPr bwMode="auto">
          <a:xfrm>
            <a:off x="4495800" y="2819400"/>
            <a:ext cx="4343400" cy="2867025"/>
          </a:xfrm>
          <a:prstGeom prst="rect">
            <a:avLst/>
          </a:prstGeom>
          <a:noFill/>
          <a:ln w="9525">
            <a:solidFill>
              <a:srgbClr val="969696"/>
            </a:solidFill>
            <a:miter lim="800000"/>
            <a:headEnd/>
            <a:tailEnd/>
          </a:ln>
          <a:extLst>
            <a:ext uri="{909E8E84-426E-40DD-AFC4-6F175D3DCCD1}">
              <a14:hiddenFill xmlns:a14="http://schemas.microsoft.com/office/drawing/2010/main">
                <a:solidFill>
                  <a:srgbClr val="FFFFFF"/>
                </a:solidFill>
              </a14:hiddenFill>
            </a:ext>
          </a:extLst>
        </p:spPr>
      </p:pic>
      <p:sp>
        <p:nvSpPr>
          <p:cNvPr id="30723" name="Text Box 7"/>
          <p:cNvSpPr txBox="1">
            <a:spLocks noChangeArrowheads="1"/>
          </p:cNvSpPr>
          <p:nvPr/>
        </p:nvSpPr>
        <p:spPr bwMode="auto">
          <a:xfrm>
            <a:off x="304800" y="55387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0724" name="Text Box 8"/>
          <p:cNvSpPr txBox="1">
            <a:spLocks noChangeArrowheads="1"/>
          </p:cNvSpPr>
          <p:nvPr/>
        </p:nvSpPr>
        <p:spPr bwMode="auto">
          <a:xfrm>
            <a:off x="4495800" y="5791200"/>
            <a:ext cx="3249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t>Emilio Pettoruti,</a:t>
            </a:r>
            <a:r>
              <a:rPr lang="en-US" altLang="en-US" sz="1400"/>
              <a:t> </a:t>
            </a:r>
            <a:r>
              <a:rPr lang="en-US" altLang="en-US" sz="1400" i="1"/>
              <a:t>Dynamism</a:t>
            </a:r>
            <a:r>
              <a:rPr lang="en-US" altLang="en-US" sz="1400"/>
              <a:t>, graphite,</a:t>
            </a:r>
          </a:p>
          <a:p>
            <a:pPr eaLnBrk="1" hangingPunct="1">
              <a:spcBef>
                <a:spcPct val="0"/>
              </a:spcBef>
              <a:buFontTx/>
              <a:buNone/>
            </a:pPr>
            <a:r>
              <a:rPr lang="en-US" altLang="en-US" sz="1400"/>
              <a:t>1915,  Argentine Futurism</a:t>
            </a:r>
          </a:p>
        </p:txBody>
      </p:sp>
      <p:pic>
        <p:nvPicPr>
          <p:cNvPr id="30725" name="Picture 12" descr="russolo_dynamism_of_an_automob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12420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ext Box 14"/>
          <p:cNvSpPr txBox="1">
            <a:spLocks noChangeArrowheads="1"/>
          </p:cNvSpPr>
          <p:nvPr/>
        </p:nvSpPr>
        <p:spPr bwMode="auto">
          <a:xfrm>
            <a:off x="381000" y="5562600"/>
            <a:ext cx="327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t>Luigi Russolo</a:t>
            </a:r>
            <a:r>
              <a:rPr lang="en-US" altLang="en-US" sz="1400"/>
              <a:t>, </a:t>
            </a:r>
            <a:r>
              <a:rPr lang="en-US" altLang="en-US" sz="1400" i="1"/>
              <a:t>Dynamism of an</a:t>
            </a:r>
          </a:p>
          <a:p>
            <a:pPr eaLnBrk="1" hangingPunct="1">
              <a:spcBef>
                <a:spcPct val="0"/>
              </a:spcBef>
              <a:buFontTx/>
              <a:buNone/>
            </a:pPr>
            <a:r>
              <a:rPr lang="en-US" altLang="en-US" sz="1400" i="1"/>
              <a:t>Automobile</a:t>
            </a:r>
            <a:r>
              <a:rPr lang="en-US" altLang="en-US" sz="1400"/>
              <a:t>, 1913, oil, Italian Futurism</a:t>
            </a:r>
          </a:p>
        </p:txBody>
      </p:sp>
      <p:sp>
        <p:nvSpPr>
          <p:cNvPr id="30727" name="Rectangle 15"/>
          <p:cNvSpPr>
            <a:spLocks noGrp="1" noChangeArrowheads="1"/>
          </p:cNvSpPr>
          <p:nvPr>
            <p:ph type="title"/>
          </p:nvPr>
        </p:nvSpPr>
        <p:spPr>
          <a:xfrm>
            <a:off x="401540" y="152400"/>
            <a:ext cx="8229600" cy="2667000"/>
          </a:xfrm>
        </p:spPr>
        <p:txBody>
          <a:bodyPr/>
          <a:lstStyle/>
          <a:p>
            <a:pPr algn="l" eaLnBrk="1" hangingPunct="1"/>
            <a:r>
              <a:rPr lang="it-IT" altLang="en-US" sz="1600" b="1" dirty="0">
                <a:latin typeface="Verdana" panose="020B0604030504040204" pitchFamily="34" charset="0"/>
                <a:ea typeface="Verdana" panose="020B0604030504040204" pitchFamily="34" charset="0"/>
                <a:cs typeface="Verdana" panose="020B0604030504040204" pitchFamily="34" charset="0"/>
              </a:rPr>
              <a:t>Emilio Pettoruti</a:t>
            </a:r>
            <a:r>
              <a:rPr lang="it-IT" altLang="en-US" sz="1600" dirty="0">
                <a:latin typeface="Verdana" panose="020B0604030504040204" pitchFamily="34" charset="0"/>
                <a:ea typeface="Verdana" panose="020B0604030504040204" pitchFamily="34" charset="0"/>
                <a:cs typeface="Verdana" panose="020B0604030504040204" pitchFamily="34" charset="0"/>
              </a:rPr>
              <a:t> (Argentina 1892-1970)</a:t>
            </a:r>
            <a:r>
              <a:rPr lang="en-US" altLang="en-US" sz="1600" dirty="0">
                <a:latin typeface="Verdana" panose="020B0604030504040204" pitchFamily="34" charset="0"/>
                <a:ea typeface="Verdana" panose="020B0604030504040204" pitchFamily="34" charset="0"/>
                <a:cs typeface="Verdana" panose="020B0604030504040204" pitchFamily="34" charset="0"/>
              </a:rPr>
              <a:t> Studied and worked in Italy, France, and Germany 1913-1920s.</a:t>
            </a:r>
            <a:br>
              <a:rPr lang="en-US" altLang="en-US" sz="1600" dirty="0">
                <a:latin typeface="Verdana" panose="020B0604030504040204" pitchFamily="34" charset="0"/>
                <a:ea typeface="Verdana" panose="020B0604030504040204" pitchFamily="34" charset="0"/>
                <a:cs typeface="Verdana" panose="020B0604030504040204" pitchFamily="34" charset="0"/>
              </a:rPr>
            </a:b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Argentine Avant-Garde was launched in 1924 with the founding in Buenos Aires of the avant-garde magazine, </a:t>
            </a:r>
            <a:r>
              <a:rPr lang="en-US" altLang="en-US" sz="1600" i="1" dirty="0">
                <a:latin typeface="Verdana" panose="020B0604030504040204" pitchFamily="34" charset="0"/>
                <a:ea typeface="Verdana" panose="020B0604030504040204" pitchFamily="34" charset="0"/>
                <a:cs typeface="Verdana" panose="020B0604030504040204" pitchFamily="34" charset="0"/>
              </a:rPr>
              <a:t>Martin Fierro </a:t>
            </a:r>
            <a:r>
              <a:rPr lang="en-US" altLang="en-US" sz="1600" dirty="0">
                <a:latin typeface="Verdana" panose="020B0604030504040204" pitchFamily="34" charset="0"/>
                <a:ea typeface="Verdana" panose="020B0604030504040204" pitchFamily="34" charset="0"/>
                <a:cs typeface="Verdana" panose="020B0604030504040204" pitchFamily="34" charset="0"/>
              </a:rPr>
              <a:t>and the controversial exhibition of paintings by Emilio </a:t>
            </a:r>
            <a:r>
              <a:rPr lang="en-US" altLang="en-US" sz="1600" dirty="0" err="1">
                <a:latin typeface="Verdana" panose="020B0604030504040204" pitchFamily="34" charset="0"/>
                <a:ea typeface="Verdana" panose="020B0604030504040204" pitchFamily="34" charset="0"/>
                <a:cs typeface="Verdana" panose="020B0604030504040204" pitchFamily="34" charset="0"/>
              </a:rPr>
              <a:t>Pettoruti</a:t>
            </a:r>
            <a:r>
              <a:rPr lang="en-US" altLang="en-US" sz="1600" dirty="0">
                <a:latin typeface="Verdana" panose="020B0604030504040204" pitchFamily="34" charset="0"/>
                <a:ea typeface="Verdana" panose="020B0604030504040204" pitchFamily="34" charset="0"/>
                <a:cs typeface="Verdana" panose="020B0604030504040204" pitchFamily="34" charset="0"/>
              </a:rPr>
              <a:t> later the same year. </a:t>
            </a:r>
            <a:br>
              <a:rPr lang="en-US" altLang="en-US" sz="1600" dirty="0">
                <a:latin typeface="Verdana" panose="020B0604030504040204" pitchFamily="34" charset="0"/>
                <a:ea typeface="Verdana" panose="020B0604030504040204" pitchFamily="34" charset="0"/>
                <a:cs typeface="Verdana" panose="020B0604030504040204" pitchFamily="34" charset="0"/>
              </a:rPr>
            </a:b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i="1" dirty="0">
                <a:latin typeface="Verdana" panose="020B0604030504040204" pitchFamily="34" charset="0"/>
                <a:ea typeface="Verdana" panose="020B0604030504040204" pitchFamily="34" charset="0"/>
                <a:cs typeface="Verdana" panose="020B0604030504040204" pitchFamily="34" charset="0"/>
              </a:rPr>
              <a:t>Martin Fierro’s</a:t>
            </a:r>
            <a:r>
              <a:rPr lang="en-US" altLang="en-US" sz="1600" dirty="0">
                <a:latin typeface="Verdana" panose="020B0604030504040204" pitchFamily="34" charset="0"/>
                <a:ea typeface="Verdana" panose="020B0604030504040204" pitchFamily="34" charset="0"/>
                <a:cs typeface="Verdana" panose="020B0604030504040204" pitchFamily="34" charset="0"/>
              </a:rPr>
              <a:t> manifesto – “…we are in the presence of a NEW SENSIBILITY and of a NEW COMPREHENSION” and “new means and forms of expression.” (caps in original)  </a:t>
            </a:r>
            <a:br>
              <a:rPr lang="en-US" altLang="en-US" sz="1600" dirty="0">
                <a:latin typeface="Verdana" panose="020B0604030504040204" pitchFamily="34" charset="0"/>
                <a:ea typeface="Verdana" panose="020B0604030504040204" pitchFamily="34" charset="0"/>
                <a:cs typeface="Verdana" panose="020B0604030504040204" pitchFamily="34" charset="0"/>
              </a:rPr>
            </a:br>
            <a:endParaRPr lang="en-US" altLang="en-US" sz="1600" dirty="0">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lgn="l" eaLnBrk="1" hangingPunct="1"/>
            <a:r>
              <a:rPr lang="en-US" altLang="en-US" sz="1600">
                <a:latin typeface="Verdana" panose="020B0604030504040204" pitchFamily="34" charset="0"/>
                <a:ea typeface="Verdana" panose="020B0604030504040204" pitchFamily="34" charset="0"/>
                <a:cs typeface="Verdana" panose="020B0604030504040204" pitchFamily="34" charset="0"/>
              </a:rPr>
              <a:t>Still from</a:t>
            </a:r>
            <a:r>
              <a:rPr lang="en-US" altLang="en-US" sz="1600" b="1">
                <a:latin typeface="Verdana" panose="020B0604030504040204" pitchFamily="34" charset="0"/>
                <a:ea typeface="Verdana" panose="020B0604030504040204" pitchFamily="34" charset="0"/>
                <a:cs typeface="Verdana" panose="020B0604030504040204" pitchFamily="34" charset="0"/>
              </a:rPr>
              <a:t> Cabaret 13</a:t>
            </a:r>
            <a:r>
              <a:rPr lang="en-US" altLang="en-US" sz="1600">
                <a:latin typeface="Verdana" panose="020B0604030504040204" pitchFamily="34" charset="0"/>
                <a:ea typeface="Verdana" panose="020B0604030504040204" pitchFamily="34" charset="0"/>
                <a:cs typeface="Verdana" panose="020B0604030504040204" pitchFamily="34" charset="0"/>
              </a:rPr>
              <a:t> a Futurist film with </a:t>
            </a:r>
            <a:r>
              <a:rPr lang="en-US" altLang="en-US" sz="1600" b="1">
                <a:latin typeface="Verdana" panose="020B0604030504040204" pitchFamily="34" charset="0"/>
                <a:ea typeface="Verdana" panose="020B0604030504040204" pitchFamily="34" charset="0"/>
                <a:cs typeface="Verdana" panose="020B0604030504040204" pitchFamily="34" charset="0"/>
              </a:rPr>
              <a:t>Natalya Goncharova </a:t>
            </a:r>
            <a:r>
              <a:rPr lang="en-US" altLang="en-US" sz="1600">
                <a:latin typeface="Verdana" panose="020B0604030504040204" pitchFamily="34" charset="0"/>
                <a:ea typeface="Verdana" panose="020B0604030504040204" pitchFamily="34" charset="0"/>
                <a:cs typeface="Verdana" panose="020B0604030504040204" pitchFamily="34" charset="0"/>
              </a:rPr>
              <a:t>(Russian, 1881-1962) </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and </a:t>
            </a:r>
            <a:r>
              <a:rPr lang="en-US" altLang="en-US" sz="1600" b="1">
                <a:latin typeface="Verdana" panose="020B0604030504040204" pitchFamily="34" charset="0"/>
                <a:ea typeface="Verdana" panose="020B0604030504040204" pitchFamily="34" charset="0"/>
                <a:cs typeface="Verdana" panose="020B0604030504040204" pitchFamily="34" charset="0"/>
              </a:rPr>
              <a:t>Mikail Larionov </a:t>
            </a:r>
            <a:r>
              <a:rPr lang="en-US" altLang="en-US" sz="1600">
                <a:latin typeface="Verdana" panose="020B0604030504040204" pitchFamily="34" charset="0"/>
                <a:ea typeface="Verdana" panose="020B0604030504040204" pitchFamily="34" charset="0"/>
                <a:cs typeface="Verdana" panose="020B0604030504040204" pitchFamily="34" charset="0"/>
              </a:rPr>
              <a:t>(Russian, 1881-1964) with Futurist face paint and graffiti at the door of Cabaret 13</a:t>
            </a:r>
            <a:r>
              <a:rPr lang="en-US" altLang="en-US" sz="1400">
                <a:latin typeface="Verdana" panose="020B0604030504040204" pitchFamily="34" charset="0"/>
                <a:ea typeface="Verdana" panose="020B0604030504040204" pitchFamily="34" charset="0"/>
                <a:cs typeface="Verdana" panose="020B0604030504040204" pitchFamily="34" charset="0"/>
              </a:rPr>
              <a:t> </a:t>
            </a:r>
          </a:p>
        </p:txBody>
      </p:sp>
      <p:pic>
        <p:nvPicPr>
          <p:cNvPr id="31747" name="Picture 4" descr="goncharova_larionov_cabaret13_futurist_cinema_19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524000"/>
            <a:ext cx="4097338"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74638"/>
            <a:ext cx="8229600" cy="715962"/>
          </a:xfrm>
        </p:spPr>
        <p:txBody>
          <a:bodyPr/>
          <a:lstStyle/>
          <a:p>
            <a:pPr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Natalya Goncharova</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Saint Michael</a:t>
            </a:r>
            <a:r>
              <a:rPr lang="en-US" altLang="en-US" sz="1600">
                <a:latin typeface="Verdana" panose="020B0604030504040204" pitchFamily="34" charset="0"/>
                <a:ea typeface="Verdana" panose="020B0604030504040204" pitchFamily="34" charset="0"/>
                <a:cs typeface="Verdana" panose="020B0604030504040204" pitchFamily="34" charset="0"/>
              </a:rPr>
              <a:t>, 1910, Neo-Primitivism (left) </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and (right) </a:t>
            </a:r>
            <a:r>
              <a:rPr lang="en-US" altLang="en-US" sz="1600" i="1">
                <a:latin typeface="Verdana" panose="020B0604030504040204" pitchFamily="34" charset="0"/>
                <a:ea typeface="Verdana" panose="020B0604030504040204" pitchFamily="34" charset="0"/>
                <a:cs typeface="Verdana" panose="020B0604030504040204" pitchFamily="34" charset="0"/>
              </a:rPr>
              <a:t>Linen</a:t>
            </a:r>
            <a:r>
              <a:rPr lang="en-US" altLang="en-US" sz="1600">
                <a:latin typeface="Verdana" panose="020B0604030504040204" pitchFamily="34" charset="0"/>
                <a:ea typeface="Verdana" panose="020B0604030504040204" pitchFamily="34" charset="0"/>
                <a:cs typeface="Verdana" panose="020B0604030504040204" pitchFamily="34" charset="0"/>
              </a:rPr>
              <a:t>, 1912, Russian Cubism/ Rayonism [cyrillic letters]</a:t>
            </a:r>
          </a:p>
        </p:txBody>
      </p:sp>
      <p:pic>
        <p:nvPicPr>
          <p:cNvPr id="32772" name="Picture 4" descr="Goncharova_1910_archangelmichael"/>
          <p:cNvPicPr>
            <a:picLocks noChangeAspect="1" noChangeArrowheads="1"/>
          </p:cNvPicPr>
          <p:nvPr/>
        </p:nvPicPr>
        <p:blipFill>
          <a:blip r:embed="rId2"/>
          <a:srcRect/>
          <a:stretch>
            <a:fillRect/>
          </a:stretch>
        </p:blipFill>
        <p:spPr bwMode="auto">
          <a:xfrm>
            <a:off x="685800" y="1600200"/>
            <a:ext cx="3225800" cy="4343400"/>
          </a:xfrm>
          <a:prstGeom prst="rect">
            <a:avLst/>
          </a:prstGeom>
          <a:noFill/>
          <a:ln w="9525">
            <a:solidFill>
              <a:schemeClr val="accent3"/>
            </a:solidFill>
            <a:miter lim="800000"/>
            <a:headEnd/>
            <a:tailEnd/>
          </a:ln>
        </p:spPr>
      </p:pic>
      <p:pic>
        <p:nvPicPr>
          <p:cNvPr id="32773" name="Picture 6" descr="goncharova_linen_1912"/>
          <p:cNvPicPr>
            <a:picLocks noChangeAspect="1" noChangeArrowheads="1"/>
          </p:cNvPicPr>
          <p:nvPr/>
        </p:nvPicPr>
        <p:blipFill>
          <a:blip r:embed="rId3">
            <a:lum contrast="10000"/>
          </a:blip>
          <a:srcRect/>
          <a:stretch>
            <a:fillRect/>
          </a:stretch>
        </p:blipFill>
        <p:spPr bwMode="auto">
          <a:xfrm>
            <a:off x="4572000" y="1524000"/>
            <a:ext cx="4003675" cy="4686300"/>
          </a:xfrm>
          <a:prstGeom prst="rect">
            <a:avLst/>
          </a:prstGeom>
          <a:noFill/>
          <a:ln w="9525">
            <a:solidFill>
              <a:schemeClr val="accent3"/>
            </a:solid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0"/>
            <a:ext cx="8229600" cy="1524000"/>
          </a:xfrm>
        </p:spPr>
        <p:txBody>
          <a:bodyPr/>
          <a:lstStyle/>
          <a:p>
            <a:pPr algn="l"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Mikhail Larionov</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Blue Rayonism</a:t>
            </a:r>
            <a:r>
              <a:rPr lang="en-US" altLang="en-US" sz="1600">
                <a:latin typeface="Verdana" panose="020B0604030504040204" pitchFamily="34" charset="0"/>
                <a:ea typeface="Verdana" panose="020B0604030504040204" pitchFamily="34" charset="0"/>
                <a:cs typeface="Verdana" panose="020B0604030504040204" pitchFamily="34" charset="0"/>
              </a:rPr>
              <a:t>, 1912 </a:t>
            </a:r>
            <a:br>
              <a:rPr lang="en-US" altLang="en-US" sz="1600">
                <a:latin typeface="Verdana" panose="020B0604030504040204" pitchFamily="34" charset="0"/>
                <a:ea typeface="Verdana" panose="020B0604030504040204" pitchFamily="34" charset="0"/>
                <a:cs typeface="Verdana" panose="020B0604030504040204" pitchFamily="34" charset="0"/>
              </a:rPr>
            </a:b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i="1">
                <a:latin typeface="Verdana" panose="020B0604030504040204" pitchFamily="34" charset="0"/>
                <a:ea typeface="Verdana" panose="020B0604030504040204" pitchFamily="34" charset="0"/>
                <a:cs typeface="Verdana" panose="020B0604030504040204" pitchFamily="34" charset="0"/>
              </a:rPr>
              <a:t>"The style of Rayonist painting that we advance signifies spatial forms arising from the interjection of the reflected rays of various objects, forms chosen by the artist’s will.”</a:t>
            </a:r>
          </a:p>
        </p:txBody>
      </p:sp>
      <p:pic>
        <p:nvPicPr>
          <p:cNvPr id="33795" name="Picture 4" descr="Larionov_blue_rayonism"/>
          <p:cNvPicPr>
            <a:picLocks noChangeAspect="1" noChangeArrowheads="1"/>
          </p:cNvPicPr>
          <p:nvPr/>
        </p:nvPicPr>
        <p:blipFill>
          <a:blip r:embed="rId2"/>
          <a:srcRect/>
          <a:stretch>
            <a:fillRect/>
          </a:stretch>
        </p:blipFill>
        <p:spPr bwMode="auto">
          <a:xfrm>
            <a:off x="2362200" y="1447800"/>
            <a:ext cx="4741863" cy="4962525"/>
          </a:xfrm>
          <a:prstGeom prst="rect">
            <a:avLst/>
          </a:prstGeom>
          <a:ln>
            <a:solidFill>
              <a:schemeClr val="accent3"/>
            </a:solidFill>
          </a:ln>
          <a:effectLst>
            <a:outerShdw blurRad="292100" dist="139700" dir="2700000" algn="tl" rotWithShape="0">
              <a:srgbClr val="333333">
                <a:alpha val="65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04800" y="274638"/>
            <a:ext cx="8382000" cy="868362"/>
          </a:xfrm>
        </p:spPr>
        <p:txBody>
          <a:bodyPr/>
          <a:lstStyle/>
          <a:p>
            <a:pPr algn="l" eaLnBrk="1" hangingPunct="1"/>
            <a:r>
              <a:rPr lang="en-US" altLang="en-US" sz="1600">
                <a:latin typeface="Verdana" panose="020B0604030504040204" pitchFamily="34" charset="0"/>
                <a:ea typeface="Verdana" panose="020B0604030504040204" pitchFamily="34" charset="0"/>
                <a:cs typeface="Verdana" panose="020B0604030504040204" pitchFamily="34" charset="0"/>
              </a:rPr>
              <a:t>(left top) </a:t>
            </a:r>
            <a:r>
              <a:rPr lang="en-US" altLang="en-US" sz="1600" b="1">
                <a:latin typeface="Verdana" panose="020B0604030504040204" pitchFamily="34" charset="0"/>
                <a:ea typeface="Verdana" panose="020B0604030504040204" pitchFamily="34" charset="0"/>
                <a:cs typeface="Verdana" panose="020B0604030504040204" pitchFamily="34" charset="0"/>
              </a:rPr>
              <a:t>Piet Mondrian</a:t>
            </a:r>
            <a:r>
              <a:rPr lang="en-US" altLang="en-US" sz="1600">
                <a:latin typeface="Verdana" panose="020B0604030504040204" pitchFamily="34" charset="0"/>
                <a:ea typeface="Verdana" panose="020B0604030504040204" pitchFamily="34" charset="0"/>
                <a:cs typeface="Verdana" panose="020B0604030504040204" pitchFamily="34" charset="0"/>
              </a:rPr>
              <a:t> (Dutch, 1872-1944), </a:t>
            </a:r>
            <a:r>
              <a:rPr lang="en-US" altLang="en-US" sz="1600" i="1">
                <a:latin typeface="Verdana" panose="020B0604030504040204" pitchFamily="34" charset="0"/>
                <a:ea typeface="Verdana" panose="020B0604030504040204" pitchFamily="34" charset="0"/>
                <a:cs typeface="Verdana" panose="020B0604030504040204" pitchFamily="34" charset="0"/>
              </a:rPr>
              <a:t>Brabant Farmyard, </a:t>
            </a:r>
            <a:r>
              <a:rPr lang="en-US" altLang="en-US" sz="1600">
                <a:latin typeface="Verdana" panose="020B0604030504040204" pitchFamily="34" charset="0"/>
                <a:ea typeface="Verdana" panose="020B0604030504040204" pitchFamily="34" charset="0"/>
                <a:cs typeface="Verdana" panose="020B0604030504040204" pitchFamily="34" charset="0"/>
              </a:rPr>
              <a:t>1904 </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(right) </a:t>
            </a:r>
            <a:r>
              <a:rPr lang="en-US" altLang="en-US" sz="1600" b="1">
                <a:latin typeface="Verdana" panose="020B0604030504040204" pitchFamily="34" charset="0"/>
                <a:ea typeface="Verdana" panose="020B0604030504040204" pitchFamily="34" charset="0"/>
                <a:cs typeface="Verdana" panose="020B0604030504040204" pitchFamily="34" charset="0"/>
              </a:rPr>
              <a:t>Mondrian</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Tableau II,</a:t>
            </a:r>
            <a:r>
              <a:rPr lang="en-US" altLang="en-US" sz="1600">
                <a:latin typeface="Verdana" panose="020B0604030504040204" pitchFamily="34" charset="0"/>
                <a:ea typeface="Verdana" panose="020B0604030504040204" pitchFamily="34" charset="0"/>
                <a:cs typeface="Verdana" panose="020B0604030504040204" pitchFamily="34" charset="0"/>
              </a:rPr>
              <a:t> 1921-25, 29 x 25”</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from Realism to</a:t>
            </a:r>
            <a:r>
              <a:rPr lang="en-US" altLang="en-US" sz="1600" b="1">
                <a:latin typeface="Verdana" panose="020B0604030504040204" pitchFamily="34" charset="0"/>
                <a:ea typeface="Verdana" panose="020B0604030504040204" pitchFamily="34" charset="0"/>
                <a:cs typeface="Verdana" panose="020B0604030504040204" pitchFamily="34" charset="0"/>
              </a:rPr>
              <a:t> Neo-Plasticism, </a:t>
            </a:r>
            <a:r>
              <a:rPr lang="en-US" altLang="en-US" sz="1600">
                <a:latin typeface="Verdana" panose="020B0604030504040204" pitchFamily="34" charset="0"/>
                <a:ea typeface="Verdana" panose="020B0604030504040204" pitchFamily="34" charset="0"/>
                <a:cs typeface="Verdana" panose="020B0604030504040204" pitchFamily="34" charset="0"/>
              </a:rPr>
              <a:t>1910-1921, by way of Cubism and theory </a:t>
            </a:r>
          </a:p>
        </p:txBody>
      </p:sp>
      <p:pic>
        <p:nvPicPr>
          <p:cNvPr id="34820" name="Picture 4" descr="mondrian_piet_brambant_farm_1904"/>
          <p:cNvPicPr>
            <a:picLocks noChangeAspect="1" noChangeArrowheads="1"/>
          </p:cNvPicPr>
          <p:nvPr/>
        </p:nvPicPr>
        <p:blipFill>
          <a:blip r:embed="rId2"/>
          <a:srcRect/>
          <a:stretch>
            <a:fillRect/>
          </a:stretch>
        </p:blipFill>
        <p:spPr bwMode="auto">
          <a:xfrm>
            <a:off x="228600" y="1371600"/>
            <a:ext cx="4191000" cy="3382963"/>
          </a:xfrm>
          <a:prstGeom prst="rect">
            <a:avLst/>
          </a:prstGeom>
          <a:noFill/>
          <a:ln w="9525">
            <a:solidFill>
              <a:schemeClr val="accent3"/>
            </a:solidFill>
            <a:miter lim="800000"/>
            <a:headEnd/>
            <a:tailEnd/>
          </a:ln>
        </p:spPr>
      </p:pic>
      <p:pic>
        <p:nvPicPr>
          <p:cNvPr id="34821" name="Picture 8" descr="Mondrian_Tableau_11_1921-25"/>
          <p:cNvPicPr>
            <a:picLocks noChangeAspect="1" noChangeArrowheads="1"/>
          </p:cNvPicPr>
          <p:nvPr/>
        </p:nvPicPr>
        <p:blipFill>
          <a:blip r:embed="rId3">
            <a:lum bright="10000"/>
          </a:blip>
          <a:srcRect/>
          <a:stretch>
            <a:fillRect/>
          </a:stretch>
        </p:blipFill>
        <p:spPr bwMode="auto">
          <a:xfrm>
            <a:off x="4876800" y="1295400"/>
            <a:ext cx="3717925" cy="3962400"/>
          </a:xfrm>
          <a:prstGeom prst="rect">
            <a:avLst/>
          </a:prstGeom>
          <a:noFill/>
          <a:ln w="9525">
            <a:solidFill>
              <a:schemeClr val="accent3"/>
            </a:solidFill>
            <a:miter lim="800000"/>
            <a:headEnd/>
            <a:tailEnd/>
          </a:ln>
        </p:spPr>
      </p:pic>
      <p:pic>
        <p:nvPicPr>
          <p:cNvPr id="2" name="Picture 6" descr="van_gogh_farmhouses_Near_Hoogeveen_18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876800"/>
            <a:ext cx="2900363" cy="18288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4822" name="Text Box 11"/>
          <p:cNvSpPr txBox="1">
            <a:spLocks noChangeArrowheads="1"/>
          </p:cNvSpPr>
          <p:nvPr/>
        </p:nvSpPr>
        <p:spPr bwMode="auto">
          <a:xfrm>
            <a:off x="3352800" y="6324600"/>
            <a:ext cx="2951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FFFF"/>
                </a:solidFill>
              </a:rPr>
              <a:t>Van Gogh</a:t>
            </a:r>
            <a:r>
              <a:rPr lang="en-US" altLang="en-US" sz="1600">
                <a:solidFill>
                  <a:srgbClr val="FFFFFF"/>
                </a:solidFill>
              </a:rPr>
              <a:t>, </a:t>
            </a:r>
            <a:r>
              <a:rPr lang="en-US" altLang="en-US" sz="1600" i="1">
                <a:solidFill>
                  <a:srgbClr val="FFFFFF"/>
                </a:solidFill>
              </a:rPr>
              <a:t>Farmhouses</a:t>
            </a:r>
            <a:r>
              <a:rPr lang="en-US" altLang="en-US" sz="1600">
                <a:solidFill>
                  <a:srgbClr val="FFFFFF"/>
                </a:solidFill>
              </a:rPr>
              <a:t>, 1883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274638"/>
            <a:ext cx="8229600" cy="563562"/>
          </a:xfrm>
        </p:spPr>
        <p:txBody>
          <a:bodyPr/>
          <a:lstStyle/>
          <a:p>
            <a:pPr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Mondrian</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Evolution</a:t>
            </a:r>
            <a:r>
              <a:rPr lang="en-US" altLang="en-US" sz="1600">
                <a:latin typeface="Verdana" panose="020B0604030504040204" pitchFamily="34" charset="0"/>
                <a:ea typeface="Verdana" panose="020B0604030504040204" pitchFamily="34" charset="0"/>
                <a:cs typeface="Verdana" panose="020B0604030504040204" pitchFamily="34" charset="0"/>
              </a:rPr>
              <a:t>, 1910, 70 x 33”</a:t>
            </a:r>
          </a:p>
        </p:txBody>
      </p:sp>
      <p:pic>
        <p:nvPicPr>
          <p:cNvPr id="35843" name="Picture 4" descr="Mondrian_ev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371600"/>
            <a:ext cx="5867400" cy="410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5" descr="mondrian_meditation_yo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47800"/>
            <a:ext cx="2466975" cy="3686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152400"/>
            <a:ext cx="8229600" cy="1066800"/>
          </a:xfrm>
        </p:spPr>
        <p:txBody>
          <a:bodyPr/>
          <a:lstStyle/>
          <a:p>
            <a:pPr algn="l" eaLnBrk="1" hangingPunct="1"/>
            <a:r>
              <a:rPr lang="en-US" altLang="en-US" sz="1400">
                <a:latin typeface="Verdana" panose="020B0604030504040204" pitchFamily="34" charset="0"/>
                <a:ea typeface="Verdana" panose="020B0604030504040204" pitchFamily="34" charset="0"/>
                <a:cs typeface="Verdana" panose="020B0604030504040204" pitchFamily="34" charset="0"/>
              </a:rPr>
              <a:t>(top left) </a:t>
            </a:r>
            <a:r>
              <a:rPr lang="en-US" altLang="en-US" sz="1400" b="1">
                <a:latin typeface="Verdana" panose="020B0604030504040204" pitchFamily="34" charset="0"/>
                <a:ea typeface="Verdana" panose="020B0604030504040204" pitchFamily="34" charset="0"/>
                <a:cs typeface="Verdana" panose="020B0604030504040204" pitchFamily="34" charset="0"/>
              </a:rPr>
              <a:t>Piet Mondrian</a:t>
            </a:r>
            <a:r>
              <a:rPr lang="en-US" altLang="en-US" sz="1400">
                <a:latin typeface="Verdana" panose="020B0604030504040204" pitchFamily="34" charset="0"/>
                <a:ea typeface="Verdana" panose="020B0604030504040204" pitchFamily="34" charset="0"/>
                <a:cs typeface="Verdana" panose="020B0604030504040204" pitchFamily="34" charset="0"/>
              </a:rPr>
              <a:t> (Dutch, 1872-1944), </a:t>
            </a:r>
            <a:r>
              <a:rPr lang="en-US" altLang="en-US" sz="1400" i="1">
                <a:latin typeface="Verdana" panose="020B0604030504040204" pitchFamily="34" charset="0"/>
                <a:ea typeface="Verdana" panose="020B0604030504040204" pitchFamily="34" charset="0"/>
                <a:cs typeface="Verdana" panose="020B0604030504040204" pitchFamily="34" charset="0"/>
              </a:rPr>
              <a:t>Apple Tree (Pointillist Version),</a:t>
            </a:r>
            <a:r>
              <a:rPr lang="en-US" altLang="en-US" sz="1400">
                <a:latin typeface="Verdana" panose="020B0604030504040204" pitchFamily="34" charset="0"/>
                <a:ea typeface="Verdana" panose="020B0604030504040204" pitchFamily="34" charset="0"/>
                <a:cs typeface="Verdana" panose="020B0604030504040204" pitchFamily="34" charset="0"/>
              </a:rPr>
              <a:t> c. 1908 </a:t>
            </a:r>
            <a:br>
              <a:rPr lang="en-US" altLang="en-US" sz="1400">
                <a:latin typeface="Verdana" panose="020B0604030504040204" pitchFamily="34" charset="0"/>
                <a:ea typeface="Verdana" panose="020B0604030504040204" pitchFamily="34" charset="0"/>
                <a:cs typeface="Verdana" panose="020B0604030504040204" pitchFamily="34" charset="0"/>
              </a:rPr>
            </a:br>
            <a:r>
              <a:rPr lang="en-US" altLang="en-US" sz="1400">
                <a:latin typeface="Verdana" panose="020B0604030504040204" pitchFamily="34" charset="0"/>
                <a:ea typeface="Verdana" panose="020B0604030504040204" pitchFamily="34" charset="0"/>
                <a:cs typeface="Verdana" panose="020B0604030504040204" pitchFamily="34" charset="0"/>
              </a:rPr>
              <a:t>(top right) </a:t>
            </a:r>
            <a:r>
              <a:rPr lang="en-US" altLang="en-US" sz="1400" b="1">
                <a:latin typeface="Verdana" panose="020B0604030504040204" pitchFamily="34" charset="0"/>
                <a:ea typeface="Verdana" panose="020B0604030504040204" pitchFamily="34" charset="0"/>
                <a:cs typeface="Verdana" panose="020B0604030504040204" pitchFamily="34" charset="0"/>
              </a:rPr>
              <a:t>Van Gogh</a:t>
            </a:r>
            <a:r>
              <a:rPr lang="en-US" altLang="en-US" sz="1400">
                <a:latin typeface="Verdana" panose="020B0604030504040204" pitchFamily="34" charset="0"/>
                <a:ea typeface="Verdana" panose="020B0604030504040204" pitchFamily="34" charset="0"/>
                <a:cs typeface="Verdana" panose="020B0604030504040204" pitchFamily="34" charset="0"/>
              </a:rPr>
              <a:t>, </a:t>
            </a:r>
            <a:r>
              <a:rPr lang="en-US" altLang="en-US" sz="1400" i="1">
                <a:latin typeface="Verdana" panose="020B0604030504040204" pitchFamily="34" charset="0"/>
                <a:ea typeface="Verdana" panose="020B0604030504040204" pitchFamily="34" charset="0"/>
                <a:cs typeface="Verdana" panose="020B0604030504040204" pitchFamily="34" charset="0"/>
              </a:rPr>
              <a:t>Study of a Tree, </a:t>
            </a:r>
            <a:r>
              <a:rPr lang="en-US" altLang="en-US" sz="1400">
                <a:latin typeface="Verdana" panose="020B0604030504040204" pitchFamily="34" charset="0"/>
                <a:ea typeface="Verdana" panose="020B0604030504040204" pitchFamily="34" charset="0"/>
                <a:cs typeface="Verdana" panose="020B0604030504040204" pitchFamily="34" charset="0"/>
              </a:rPr>
              <a:t>1882</a:t>
            </a:r>
            <a:br>
              <a:rPr lang="en-US" altLang="en-US" sz="1400">
                <a:latin typeface="Verdana" panose="020B0604030504040204" pitchFamily="34" charset="0"/>
                <a:ea typeface="Verdana" panose="020B0604030504040204" pitchFamily="34" charset="0"/>
                <a:cs typeface="Verdana" panose="020B0604030504040204" pitchFamily="34" charset="0"/>
              </a:rPr>
            </a:br>
            <a:r>
              <a:rPr lang="en-US" altLang="en-US" sz="1400">
                <a:latin typeface="Verdana" panose="020B0604030504040204" pitchFamily="34" charset="0"/>
                <a:ea typeface="Verdana" panose="020B0604030504040204" pitchFamily="34" charset="0"/>
                <a:cs typeface="Verdana" panose="020B0604030504040204" pitchFamily="34" charset="0"/>
              </a:rPr>
              <a:t>(lower left) </a:t>
            </a:r>
            <a:r>
              <a:rPr lang="en-US" altLang="en-US" sz="1400" b="1">
                <a:latin typeface="Verdana" panose="020B0604030504040204" pitchFamily="34" charset="0"/>
                <a:ea typeface="Verdana" panose="020B0604030504040204" pitchFamily="34" charset="0"/>
                <a:cs typeface="Verdana" panose="020B0604030504040204" pitchFamily="34" charset="0"/>
              </a:rPr>
              <a:t>Mondrian</a:t>
            </a:r>
            <a:r>
              <a:rPr lang="en-US" altLang="en-US" sz="1400">
                <a:latin typeface="Verdana" panose="020B0604030504040204" pitchFamily="34" charset="0"/>
                <a:ea typeface="Verdana" panose="020B0604030504040204" pitchFamily="34" charset="0"/>
                <a:cs typeface="Verdana" panose="020B0604030504040204" pitchFamily="34" charset="0"/>
              </a:rPr>
              <a:t>, </a:t>
            </a:r>
            <a:r>
              <a:rPr lang="en-US" altLang="en-US" sz="1400" i="1">
                <a:latin typeface="Verdana" panose="020B0604030504040204" pitchFamily="34" charset="0"/>
                <a:ea typeface="Verdana" panose="020B0604030504040204" pitchFamily="34" charset="0"/>
                <a:cs typeface="Verdana" panose="020B0604030504040204" pitchFamily="34" charset="0"/>
              </a:rPr>
              <a:t>Evening: Red Tree,</a:t>
            </a:r>
            <a:r>
              <a:rPr lang="en-US" altLang="en-US" sz="1400">
                <a:latin typeface="Verdana" panose="020B0604030504040204" pitchFamily="34" charset="0"/>
                <a:ea typeface="Verdana" panose="020B0604030504040204" pitchFamily="34" charset="0"/>
                <a:cs typeface="Verdana" panose="020B0604030504040204" pitchFamily="34" charset="0"/>
              </a:rPr>
              <a:t> 1908, Fauve style, o/c, 27 x 39” </a:t>
            </a:r>
            <a:br>
              <a:rPr lang="en-US" altLang="en-US" sz="1400">
                <a:latin typeface="Verdana" panose="020B0604030504040204" pitchFamily="34" charset="0"/>
                <a:ea typeface="Verdana" panose="020B0604030504040204" pitchFamily="34" charset="0"/>
                <a:cs typeface="Verdana" panose="020B0604030504040204" pitchFamily="34" charset="0"/>
              </a:rPr>
            </a:br>
            <a:r>
              <a:rPr lang="en-US" altLang="en-US" sz="1400">
                <a:latin typeface="Verdana" panose="020B0604030504040204" pitchFamily="34" charset="0"/>
                <a:ea typeface="Verdana" panose="020B0604030504040204" pitchFamily="34" charset="0"/>
                <a:cs typeface="Verdana" panose="020B0604030504040204" pitchFamily="34" charset="0"/>
              </a:rPr>
              <a:t>(lower right) </a:t>
            </a:r>
            <a:r>
              <a:rPr lang="en-US" altLang="en-US" sz="1400" b="1">
                <a:latin typeface="Verdana" panose="020B0604030504040204" pitchFamily="34" charset="0"/>
                <a:ea typeface="Verdana" panose="020B0604030504040204" pitchFamily="34" charset="0"/>
                <a:cs typeface="Verdana" panose="020B0604030504040204" pitchFamily="34" charset="0"/>
              </a:rPr>
              <a:t>Mondrian</a:t>
            </a:r>
            <a:r>
              <a:rPr lang="en-US" altLang="en-US" sz="1400">
                <a:latin typeface="Verdana" panose="020B0604030504040204" pitchFamily="34" charset="0"/>
                <a:ea typeface="Verdana" panose="020B0604030504040204" pitchFamily="34" charset="0"/>
                <a:cs typeface="Verdana" panose="020B0604030504040204" pitchFamily="34" charset="0"/>
              </a:rPr>
              <a:t>, </a:t>
            </a:r>
            <a:r>
              <a:rPr lang="en-US" altLang="en-US" sz="1400" i="1">
                <a:latin typeface="Verdana" panose="020B0604030504040204" pitchFamily="34" charset="0"/>
                <a:ea typeface="Verdana" panose="020B0604030504040204" pitchFamily="34" charset="0"/>
                <a:cs typeface="Verdana" panose="020B0604030504040204" pitchFamily="34" charset="0"/>
              </a:rPr>
              <a:t>Gray Tree</a:t>
            </a:r>
            <a:r>
              <a:rPr lang="en-US" altLang="en-US" sz="1400">
                <a:latin typeface="Verdana" panose="020B0604030504040204" pitchFamily="34" charset="0"/>
                <a:ea typeface="Verdana" panose="020B0604030504040204" pitchFamily="34" charset="0"/>
                <a:cs typeface="Verdana" panose="020B0604030504040204" pitchFamily="34" charset="0"/>
              </a:rPr>
              <a:t>, 1911, Cubist influence, o/c, 31 x 42”</a:t>
            </a:r>
          </a:p>
        </p:txBody>
      </p:sp>
      <p:pic>
        <p:nvPicPr>
          <p:cNvPr id="36867" name="Picture 4" descr="mondrian_red_tree_19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114800"/>
            <a:ext cx="3657600"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5" descr="mondrian_gray_tree_19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581400"/>
            <a:ext cx="41910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6" descr="mondrian_apple_tree_pointillist_19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19200"/>
            <a:ext cx="36576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7" descr="van_gogh_StudyOfATree_188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524000"/>
            <a:ext cx="23876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274638"/>
            <a:ext cx="8229600" cy="715962"/>
          </a:xfrm>
        </p:spPr>
        <p:txBody>
          <a:bodyPr/>
          <a:lstStyle/>
          <a:p>
            <a:pPr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Piet Mondrian</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Still Life With Ginger Jar</a:t>
            </a:r>
            <a:r>
              <a:rPr lang="en-US" altLang="en-US" sz="1600">
                <a:latin typeface="Verdana" panose="020B0604030504040204" pitchFamily="34" charset="0"/>
                <a:ea typeface="Verdana" panose="020B0604030504040204" pitchFamily="34" charset="0"/>
                <a:cs typeface="Verdana" panose="020B0604030504040204" pitchFamily="34" charset="0"/>
              </a:rPr>
              <a:t>, 1912, o/c</a:t>
            </a:r>
          </a:p>
        </p:txBody>
      </p:sp>
      <p:pic>
        <p:nvPicPr>
          <p:cNvPr id="37891" name="Picture 4" descr="mondrian_still_life_with_ginger_jar_1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371600"/>
            <a:ext cx="54864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304800"/>
            <a:ext cx="3505200" cy="5562600"/>
          </a:xfrm>
        </p:spPr>
        <p:txBody>
          <a:bodyPr/>
          <a:lstStyle/>
          <a:p>
            <a:pPr algn="l"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Robert Delaunay</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Eiffel Tower with Trees</a:t>
            </a:r>
            <a:r>
              <a:rPr lang="en-US" altLang="en-US" sz="1600">
                <a:latin typeface="Verdana" panose="020B0604030504040204" pitchFamily="34" charset="0"/>
                <a:ea typeface="Verdana" panose="020B0604030504040204" pitchFamily="34" charset="0"/>
                <a:cs typeface="Verdana" panose="020B0604030504040204" pitchFamily="34" charset="0"/>
              </a:rPr>
              <a:t>, 1910, oil on canvas, 50 x 36 1/2 in., Guggenheim</a:t>
            </a:r>
            <a:br>
              <a:rPr lang="en-US" altLang="en-US" sz="1600">
                <a:latin typeface="Verdana" panose="020B0604030504040204" pitchFamily="34" charset="0"/>
                <a:ea typeface="Verdana" panose="020B0604030504040204" pitchFamily="34" charset="0"/>
                <a:cs typeface="Verdana" panose="020B0604030504040204" pitchFamily="34" charset="0"/>
              </a:rPr>
            </a:br>
            <a:br>
              <a:rPr lang="en-US" altLang="en-US" sz="1600">
                <a:latin typeface="Verdana" panose="020B0604030504040204" pitchFamily="34" charset="0"/>
                <a:ea typeface="Verdana" panose="020B0604030504040204" pitchFamily="34" charset="0"/>
                <a:cs typeface="Verdana" panose="020B0604030504040204" pitchFamily="34" charset="0"/>
              </a:rPr>
            </a:br>
            <a:br>
              <a:rPr lang="en-US" altLang="en-US" sz="1600">
                <a:latin typeface="Verdana" panose="020B0604030504040204" pitchFamily="34" charset="0"/>
                <a:ea typeface="Verdana" panose="020B0604030504040204" pitchFamily="34" charset="0"/>
                <a:cs typeface="Verdana" panose="020B0604030504040204" pitchFamily="34" charset="0"/>
              </a:rPr>
            </a:br>
            <a:br>
              <a:rPr lang="en-US" altLang="en-US" sz="1600">
                <a:latin typeface="Verdana" panose="020B0604030504040204" pitchFamily="34" charset="0"/>
                <a:ea typeface="Verdana" panose="020B0604030504040204" pitchFamily="34" charset="0"/>
                <a:cs typeface="Verdana" panose="020B0604030504040204" pitchFamily="34" charset="0"/>
              </a:rPr>
            </a:b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i="1">
                <a:latin typeface="Verdana" panose="020B0604030504040204" pitchFamily="34" charset="0"/>
                <a:ea typeface="Verdana" panose="020B0604030504040204" pitchFamily="34" charset="0"/>
                <a:cs typeface="Verdana" panose="020B0604030504040204" pitchFamily="34" charset="0"/>
              </a:rPr>
              <a:t>“Seeing is in itself a movement. Vision is the true creative rhythm. Discerning the quality of rhythms is a movement, and the essential quality of painting is representation the movement of vision which functions in objectivizing itself toward reality. That is the essential of art, and its greatest profoundness.”</a:t>
            </a:r>
            <a:br>
              <a:rPr lang="en-US" altLang="en-US" sz="1600" i="1">
                <a:latin typeface="Verdana" panose="020B0604030504040204" pitchFamily="34" charset="0"/>
                <a:ea typeface="Verdana" panose="020B0604030504040204" pitchFamily="34" charset="0"/>
                <a:cs typeface="Verdana" panose="020B0604030504040204" pitchFamily="34" charset="0"/>
              </a:rPr>
            </a:b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	       - Robert Delaunay</a:t>
            </a:r>
          </a:p>
        </p:txBody>
      </p:sp>
      <p:pic>
        <p:nvPicPr>
          <p:cNvPr id="5123" name="Picture 2" descr="Large view of Eiffel Tower with Tre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0513" y="76200"/>
            <a:ext cx="4891087" cy="670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228600" y="0"/>
            <a:ext cx="8610600" cy="1752600"/>
          </a:xfrm>
        </p:spPr>
        <p:txBody>
          <a:bodyPr/>
          <a:lstStyle/>
          <a:p>
            <a:pPr algn="l" eaLnBrk="1" hangingPunct="1"/>
            <a:r>
              <a:rPr lang="en-US" altLang="en-US" sz="1600">
                <a:latin typeface="Verdana" panose="020B0604030504040204" pitchFamily="34" charset="0"/>
                <a:ea typeface="Verdana" panose="020B0604030504040204" pitchFamily="34" charset="0"/>
                <a:cs typeface="Verdana" panose="020B0604030504040204" pitchFamily="34" charset="0"/>
              </a:rPr>
              <a:t>(left) </a:t>
            </a:r>
            <a:r>
              <a:rPr lang="en-US" altLang="en-US" sz="1600" b="1">
                <a:latin typeface="Verdana" panose="020B0604030504040204" pitchFamily="34" charset="0"/>
                <a:ea typeface="Verdana" panose="020B0604030504040204" pitchFamily="34" charset="0"/>
                <a:cs typeface="Verdana" panose="020B0604030504040204" pitchFamily="34" charset="0"/>
              </a:rPr>
              <a:t>Piet Mondrian</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Pier and Ocean, </a:t>
            </a:r>
            <a:r>
              <a:rPr lang="en-US" altLang="en-US" sz="1600">
                <a:latin typeface="Verdana" panose="020B0604030504040204" pitchFamily="34" charset="0"/>
                <a:ea typeface="Verdana" panose="020B0604030504040204" pitchFamily="34" charset="0"/>
                <a:cs typeface="Verdana" panose="020B0604030504040204" pitchFamily="34" charset="0"/>
              </a:rPr>
              <a:t>1914, charcoal &amp; gouache on paper, </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34  x 44“</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(right) </a:t>
            </a:r>
            <a:r>
              <a:rPr lang="en-US" altLang="en-US" sz="1600" i="1">
                <a:latin typeface="Verdana" panose="020B0604030504040204" pitchFamily="34" charset="0"/>
                <a:ea typeface="Verdana" panose="020B0604030504040204" pitchFamily="34" charset="0"/>
                <a:cs typeface="Verdana" panose="020B0604030504040204" pitchFamily="34" charset="0"/>
              </a:rPr>
              <a:t>Composition in Oval with Color Planes 1</a:t>
            </a:r>
            <a:r>
              <a:rPr lang="en-US" altLang="en-US" sz="1600">
                <a:latin typeface="Verdana" panose="020B0604030504040204" pitchFamily="34" charset="0"/>
                <a:ea typeface="Verdana" panose="020B0604030504040204" pitchFamily="34" charset="0"/>
                <a:cs typeface="Verdana" panose="020B0604030504040204" pitchFamily="34" charset="0"/>
              </a:rPr>
              <a:t>. 1914,  oil on canvas, 42 x 31“</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 </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Between 1914 (WWI begins) and 1920, Mondrian was in Holland </a:t>
            </a:r>
            <a:br>
              <a:rPr lang="es-ES" altLang="en-US" sz="1600">
                <a:latin typeface="Verdana" panose="020B0604030504040204" pitchFamily="34" charset="0"/>
                <a:ea typeface="Verdana" panose="020B0604030504040204" pitchFamily="34" charset="0"/>
                <a:cs typeface="Verdana" panose="020B0604030504040204" pitchFamily="34" charset="0"/>
              </a:rPr>
            </a:br>
            <a:br>
              <a:rPr lang="en-US" altLang="en-US" sz="1600">
                <a:latin typeface="Verdana" panose="020B0604030504040204" pitchFamily="34" charset="0"/>
                <a:ea typeface="Verdana" panose="020B0604030504040204" pitchFamily="34" charset="0"/>
                <a:cs typeface="Verdana" panose="020B0604030504040204" pitchFamily="34" charset="0"/>
              </a:rPr>
            </a:br>
            <a:endParaRPr lang="en-US" altLang="en-US" sz="1600">
              <a:latin typeface="Verdana" panose="020B0604030504040204" pitchFamily="34" charset="0"/>
              <a:ea typeface="Verdana" panose="020B0604030504040204" pitchFamily="34" charset="0"/>
              <a:cs typeface="Verdana" panose="020B0604030504040204" pitchFamily="34" charset="0"/>
            </a:endParaRPr>
          </a:p>
        </p:txBody>
      </p:sp>
      <p:pic>
        <p:nvPicPr>
          <p:cNvPr id="38916" name="Picture 4" descr="mondrian_pier_and_ocian_1914"/>
          <p:cNvPicPr>
            <a:picLocks noChangeAspect="1" noChangeArrowheads="1"/>
          </p:cNvPicPr>
          <p:nvPr/>
        </p:nvPicPr>
        <p:blipFill>
          <a:blip r:embed="rId2"/>
          <a:srcRect/>
          <a:stretch>
            <a:fillRect/>
          </a:stretch>
        </p:blipFill>
        <p:spPr bwMode="auto">
          <a:xfrm>
            <a:off x="457200" y="1981200"/>
            <a:ext cx="4286250" cy="3343275"/>
          </a:xfrm>
          <a:prstGeom prst="rect">
            <a:avLst/>
          </a:prstGeom>
          <a:noFill/>
          <a:ln w="9525">
            <a:solidFill>
              <a:schemeClr val="accent3"/>
            </a:solidFill>
            <a:miter lim="800000"/>
            <a:headEnd/>
            <a:tailEnd/>
          </a:ln>
        </p:spPr>
      </p:pic>
      <p:pic>
        <p:nvPicPr>
          <p:cNvPr id="38919" name="Picture 7" descr="Piet Mondrian. Composition in Oval with Color Planes 1. 1914"/>
          <p:cNvPicPr>
            <a:picLocks noChangeAspect="1" noChangeArrowheads="1"/>
          </p:cNvPicPr>
          <p:nvPr/>
        </p:nvPicPr>
        <p:blipFill>
          <a:blip r:embed="rId3"/>
          <a:srcRect/>
          <a:stretch>
            <a:fillRect/>
          </a:stretch>
        </p:blipFill>
        <p:spPr bwMode="auto">
          <a:xfrm>
            <a:off x="5105400" y="1828800"/>
            <a:ext cx="3409950" cy="4706938"/>
          </a:xfrm>
          <a:prstGeom prst="rect">
            <a:avLst/>
          </a:prstGeom>
          <a:ln>
            <a:solidFill>
              <a:schemeClr val="accent3"/>
            </a:solidFill>
          </a:ln>
          <a:effectLst>
            <a:outerShdw blurRad="292100" dist="139700" dir="2700000" algn="tl" rotWithShape="0">
              <a:srgbClr val="333333">
                <a:alpha val="65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28600" y="0"/>
            <a:ext cx="8686800" cy="1249363"/>
          </a:xfrm>
        </p:spPr>
        <p:txBody>
          <a:bodyPr/>
          <a:lstStyle/>
          <a:p>
            <a:pPr algn="l" eaLnBrk="1" hangingPunct="1"/>
            <a:r>
              <a:rPr lang="en-US" altLang="en-US" sz="1600">
                <a:latin typeface="Verdana" panose="020B0604030504040204" pitchFamily="34" charset="0"/>
                <a:ea typeface="Verdana" panose="020B0604030504040204" pitchFamily="34" charset="0"/>
                <a:cs typeface="Verdana" panose="020B0604030504040204" pitchFamily="34" charset="0"/>
              </a:rPr>
              <a:t>(left) </a:t>
            </a:r>
            <a:r>
              <a:rPr lang="en-US" altLang="en-US" sz="1600" b="1">
                <a:latin typeface="Verdana" panose="020B0604030504040204" pitchFamily="34" charset="0"/>
                <a:ea typeface="Verdana" panose="020B0604030504040204" pitchFamily="34" charset="0"/>
                <a:cs typeface="Verdana" panose="020B0604030504040204" pitchFamily="34" charset="0"/>
              </a:rPr>
              <a:t>Piet Mondrian</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Composition, </a:t>
            </a:r>
            <a:r>
              <a:rPr lang="en-US" altLang="en-US" sz="1600">
                <a:latin typeface="Verdana" panose="020B0604030504040204" pitchFamily="34" charset="0"/>
                <a:ea typeface="Verdana" panose="020B0604030504040204" pitchFamily="34" charset="0"/>
                <a:cs typeface="Verdana" panose="020B0604030504040204" pitchFamily="34" charset="0"/>
              </a:rPr>
              <a:t>1916, oil on canvas, 47 x 30 in </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(right) </a:t>
            </a:r>
            <a:r>
              <a:rPr lang="en-US" altLang="en-US" sz="1600" i="1">
                <a:latin typeface="Verdana" panose="020B0604030504040204" pitchFamily="34" charset="0"/>
                <a:ea typeface="Verdana" panose="020B0604030504040204" pitchFamily="34" charset="0"/>
                <a:cs typeface="Verdana" panose="020B0604030504040204" pitchFamily="34" charset="0"/>
              </a:rPr>
              <a:t>Composition in Color A, </a:t>
            </a:r>
            <a:r>
              <a:rPr lang="en-US" altLang="en-US" sz="1600">
                <a:latin typeface="Verdana" panose="020B0604030504040204" pitchFamily="34" charset="0"/>
                <a:ea typeface="Verdana" panose="020B0604030504040204" pitchFamily="34" charset="0"/>
                <a:cs typeface="Verdana" panose="020B0604030504040204" pitchFamily="34" charset="0"/>
              </a:rPr>
              <a:t>1917, oil on canvas, 19 x 17 in.  “plastic expression” (meaning is derived from the formal elements of art alone: color, line, value, etc.)</a:t>
            </a:r>
          </a:p>
        </p:txBody>
      </p:sp>
      <p:pic>
        <p:nvPicPr>
          <p:cNvPr id="39939" name="Picture 2" descr="Large view of Composi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71600"/>
            <a:ext cx="3027363" cy="4846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9940" name="Picture 6" descr="Piet Mondrian. Composition in Color A / Compositie&#10; in kleur A."/>
          <p:cNvPicPr>
            <a:picLocks noChangeAspect="1" noChangeArrowheads="1"/>
          </p:cNvPicPr>
          <p:nvPr/>
        </p:nvPicPr>
        <p:blipFill>
          <a:blip r:embed="rId3">
            <a:extLst>
              <a:ext uri="{28A0092B-C50C-407E-A947-70E740481C1C}">
                <a14:useLocalDpi xmlns:a14="http://schemas.microsoft.com/office/drawing/2010/main" val="0"/>
              </a:ext>
            </a:extLst>
          </a:blip>
          <a:srcRect b="3148"/>
          <a:stretch>
            <a:fillRect/>
          </a:stretch>
        </p:blipFill>
        <p:spPr bwMode="auto">
          <a:xfrm>
            <a:off x="4876800" y="1676400"/>
            <a:ext cx="3375025"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0"/>
            <a:ext cx="8229600" cy="1905000"/>
          </a:xfrm>
        </p:spPr>
        <p:txBody>
          <a:bodyPr/>
          <a:lstStyle/>
          <a:p>
            <a:pPr eaLnBrk="1" hangingPunct="1"/>
            <a:r>
              <a:rPr lang="en-US" altLang="en-US" sz="1600">
                <a:latin typeface="Verdana" panose="020B0604030504040204" pitchFamily="34" charset="0"/>
                <a:ea typeface="Verdana" panose="020B0604030504040204" pitchFamily="34" charset="0"/>
                <a:cs typeface="Verdana" panose="020B0604030504040204" pitchFamily="34" charset="0"/>
              </a:rPr>
              <a:t>(left) </a:t>
            </a:r>
            <a:r>
              <a:rPr lang="en-US" altLang="en-US" sz="1600" b="1">
                <a:latin typeface="Verdana" panose="020B0604030504040204" pitchFamily="34" charset="0"/>
                <a:ea typeface="Verdana" panose="020B0604030504040204" pitchFamily="34" charset="0"/>
                <a:cs typeface="Verdana" panose="020B0604030504040204" pitchFamily="34" charset="0"/>
              </a:rPr>
              <a:t>Piet</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b="1">
                <a:latin typeface="Verdana" panose="020B0604030504040204" pitchFamily="34" charset="0"/>
                <a:ea typeface="Verdana" panose="020B0604030504040204" pitchFamily="34" charset="0"/>
                <a:cs typeface="Verdana" panose="020B0604030504040204" pitchFamily="34" charset="0"/>
              </a:rPr>
              <a:t>Mondrian</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Tableau II</a:t>
            </a:r>
            <a:r>
              <a:rPr lang="en-US" altLang="en-US" sz="1600">
                <a:latin typeface="Verdana" panose="020B0604030504040204" pitchFamily="34" charset="0"/>
                <a:ea typeface="Verdana" panose="020B0604030504040204" pitchFamily="34" charset="0"/>
                <a:cs typeface="Verdana" panose="020B0604030504040204" pitchFamily="34" charset="0"/>
              </a:rPr>
              <a:t>, 1921-25, o/c, 29 x 25”</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(right) </a:t>
            </a:r>
            <a:r>
              <a:rPr lang="en-US" altLang="en-US" sz="1600" b="1">
                <a:latin typeface="Verdana" panose="020B0604030504040204" pitchFamily="34" charset="0"/>
                <a:ea typeface="Verdana" panose="020B0604030504040204" pitchFamily="34" charset="0"/>
                <a:cs typeface="Verdana" panose="020B0604030504040204" pitchFamily="34" charset="0"/>
              </a:rPr>
              <a:t>Mondrian</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Composition with Red, Blue, and Yellow</a:t>
            </a:r>
            <a:r>
              <a:rPr lang="en-US" altLang="en-US" sz="1600">
                <a:latin typeface="Verdana" panose="020B0604030504040204" pitchFamily="34" charset="0"/>
                <a:ea typeface="Verdana" panose="020B0604030504040204" pitchFamily="34" charset="0"/>
                <a:cs typeface="Verdana" panose="020B0604030504040204" pitchFamily="34" charset="0"/>
              </a:rPr>
              <a:t>, 1930, o/c, 20 x 20”</a:t>
            </a:r>
            <a:br>
              <a:rPr lang="en-US" altLang="en-US" sz="1600">
                <a:latin typeface="Verdana" panose="020B0604030504040204" pitchFamily="34" charset="0"/>
                <a:ea typeface="Verdana" panose="020B0604030504040204" pitchFamily="34" charset="0"/>
                <a:cs typeface="Verdana" panose="020B0604030504040204" pitchFamily="34" charset="0"/>
              </a:rPr>
            </a:b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Neo-Plasticism: dynamic equilibrium (without symetry) of opposites symbolizes reconciliation of universal dualities (male&gt;&lt;female, good&gt;&lt;evil, nature&gt;&lt;culture, etc.)</a:t>
            </a:r>
          </a:p>
        </p:txBody>
      </p:sp>
      <p:pic>
        <p:nvPicPr>
          <p:cNvPr id="40963" name="Picture 4" descr="Mondrian_Tableau_11_1921-25"/>
          <p:cNvPicPr>
            <a:picLocks noGrp="1" noChangeAspect="1" noChangeArrowheads="1"/>
          </p:cNvPicPr>
          <p:nvPr>
            <p:ph type="body" idx="1"/>
          </p:nvPr>
        </p:nvPicPr>
        <p:blipFill>
          <a:blip r:embed="rId2">
            <a:lum contrast="20000"/>
            <a:extLst>
              <a:ext uri="{28A0092B-C50C-407E-A947-70E740481C1C}">
                <a14:useLocalDpi xmlns:a14="http://schemas.microsoft.com/office/drawing/2010/main" val="0"/>
              </a:ext>
            </a:extLst>
          </a:blip>
          <a:srcRect/>
          <a:stretch>
            <a:fillRect/>
          </a:stretch>
        </p:blipFill>
        <p:spPr>
          <a:xfrm>
            <a:off x="609600" y="2057400"/>
            <a:ext cx="3384550" cy="3733800"/>
          </a:xfrm>
          <a:noFill/>
        </p:spPr>
      </p:pic>
      <p:pic>
        <p:nvPicPr>
          <p:cNvPr id="40964" name="Picture 5" descr="mondrian_composition_red_blue_yellow_1930"/>
          <p:cNvPicPr>
            <a:picLocks noChangeAspect="1" noChangeArrowheads="1"/>
          </p:cNvPicPr>
          <p:nvPr/>
        </p:nvPicPr>
        <p:blipFill>
          <a:blip r:embed="rId3"/>
          <a:srcRect/>
          <a:stretch>
            <a:fillRect/>
          </a:stretch>
        </p:blipFill>
        <p:spPr bwMode="auto">
          <a:xfrm>
            <a:off x="5105400" y="2057400"/>
            <a:ext cx="3498850" cy="3429000"/>
          </a:xfrm>
          <a:prstGeom prst="rect">
            <a:avLst/>
          </a:prstGeom>
          <a:noFill/>
          <a:ln w="9525">
            <a:solidFill>
              <a:schemeClr val="accent3"/>
            </a:solid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en-US" sz="1600">
                <a:latin typeface="Verdana" panose="020B0604030504040204" pitchFamily="34" charset="0"/>
                <a:ea typeface="Verdana" panose="020B0604030504040204" pitchFamily="34" charset="0"/>
                <a:cs typeface="Verdana" panose="020B0604030504040204" pitchFamily="34" charset="0"/>
              </a:rPr>
              <a:t>Mondrian in New York studio, c. 1943</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i="1">
                <a:latin typeface="Verdana" panose="020B0604030504040204" pitchFamily="34" charset="0"/>
                <a:ea typeface="Verdana" panose="020B0604030504040204" pitchFamily="34" charset="0"/>
                <a:cs typeface="Verdana" panose="020B0604030504040204" pitchFamily="34" charset="0"/>
              </a:rPr>
              <a:t>Broadway Boogie-Woogie</a:t>
            </a:r>
            <a:r>
              <a:rPr lang="en-US" altLang="en-US" sz="1600">
                <a:latin typeface="Verdana" panose="020B0604030504040204" pitchFamily="34" charset="0"/>
                <a:ea typeface="Verdana" panose="020B0604030504040204" pitchFamily="34" charset="0"/>
                <a:cs typeface="Verdana" panose="020B0604030504040204" pitchFamily="34" charset="0"/>
              </a:rPr>
              <a:t>, 1942-43, o/c, 50 x 50”</a:t>
            </a:r>
          </a:p>
        </p:txBody>
      </p:sp>
      <p:pic>
        <p:nvPicPr>
          <p:cNvPr id="41987" name="Picture 4" descr="Mondrian_new_york_studio_19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343693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5" descr="mondrian, Broadway Boogie Woogie, 1942, 50x50 inches"/>
          <p:cNvPicPr>
            <a:picLocks noChangeAspect="1" noChangeArrowheads="1"/>
          </p:cNvPicPr>
          <p:nvPr/>
        </p:nvPicPr>
        <p:blipFill>
          <a:blip r:embed="rId3">
            <a:lum contrast="36000"/>
            <a:extLst>
              <a:ext uri="{28A0092B-C50C-407E-A947-70E740481C1C}">
                <a14:useLocalDpi xmlns:a14="http://schemas.microsoft.com/office/drawing/2010/main" val="0"/>
              </a:ext>
            </a:extLst>
          </a:blip>
          <a:srcRect/>
          <a:stretch>
            <a:fillRect/>
          </a:stretch>
        </p:blipFill>
        <p:spPr bwMode="auto">
          <a:xfrm>
            <a:off x="4616450" y="1676400"/>
            <a:ext cx="41036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152400"/>
            <a:ext cx="8229600" cy="1706563"/>
          </a:xfrm>
        </p:spPr>
        <p:txBody>
          <a:bodyPr/>
          <a:lstStyle/>
          <a:p>
            <a:pPr algn="l" eaLnBrk="1" hangingPunct="1"/>
            <a:r>
              <a:rPr lang="nl-NL" altLang="en-US" sz="1600" b="1">
                <a:latin typeface="Verdana" panose="020B0604030504040204" pitchFamily="34" charset="0"/>
                <a:ea typeface="Verdana" panose="020B0604030504040204" pitchFamily="34" charset="0"/>
                <a:cs typeface="Verdana" panose="020B0604030504040204" pitchFamily="34" charset="0"/>
              </a:rPr>
              <a:t>Neoplasticism </a:t>
            </a:r>
            <a:r>
              <a:rPr lang="nl-NL" altLang="en-US" sz="1600">
                <a:latin typeface="Verdana" panose="020B0604030504040204" pitchFamily="34" charset="0"/>
                <a:ea typeface="Verdana" panose="020B0604030504040204" pitchFamily="34" charset="0"/>
                <a:cs typeface="Verdana" panose="020B0604030504040204" pitchFamily="34" charset="0"/>
              </a:rPr>
              <a:t>and</a:t>
            </a:r>
            <a:r>
              <a:rPr lang="nl-NL" altLang="en-US" sz="1600" b="1">
                <a:latin typeface="Verdana" panose="020B0604030504040204" pitchFamily="34" charset="0"/>
                <a:ea typeface="Verdana" panose="020B0604030504040204" pitchFamily="34" charset="0"/>
                <a:cs typeface="Verdana" panose="020B0604030504040204" pitchFamily="34" charset="0"/>
              </a:rPr>
              <a:t> De Stijl</a:t>
            </a:r>
            <a:r>
              <a:rPr lang="en-US" altLang="en-US" sz="1600">
                <a:latin typeface="Verdana" panose="020B0604030504040204" pitchFamily="34" charset="0"/>
                <a:ea typeface="Verdana" panose="020B0604030504040204" pitchFamily="34" charset="0"/>
                <a:cs typeface="Verdana" panose="020B0604030504040204" pitchFamily="34" charset="0"/>
              </a:rPr>
              <a:t> (“The Style”) a “movement” and a magazine of art, design, and architecture founded in Holland in 1917 by </a:t>
            </a:r>
            <a:r>
              <a:rPr lang="nl-NL" altLang="en-US" sz="1600" b="1">
                <a:latin typeface="Verdana" panose="020B0604030504040204" pitchFamily="34" charset="0"/>
                <a:ea typeface="Verdana" panose="020B0604030504040204" pitchFamily="34" charset="0"/>
                <a:cs typeface="Verdana" panose="020B0604030504040204" pitchFamily="34" charset="0"/>
              </a:rPr>
              <a:t>Theo Van Doesburg </a:t>
            </a:r>
            <a:r>
              <a:rPr lang="nl-NL" altLang="en-US" sz="1600">
                <a:latin typeface="Verdana" panose="020B0604030504040204" pitchFamily="34" charset="0"/>
                <a:ea typeface="Verdana" panose="020B0604030504040204" pitchFamily="34" charset="0"/>
                <a:cs typeface="Verdana" panose="020B0604030504040204" pitchFamily="34" charset="0"/>
              </a:rPr>
              <a:t>(</a:t>
            </a:r>
            <a:r>
              <a:rPr lang="en-US" altLang="en-US" sz="1600">
                <a:latin typeface="Verdana" panose="020B0604030504040204" pitchFamily="34" charset="0"/>
                <a:ea typeface="Verdana" panose="020B0604030504040204" pitchFamily="34" charset="0"/>
                <a:cs typeface="Verdana" panose="020B0604030504040204" pitchFamily="34" charset="0"/>
              </a:rPr>
              <a:t>Christian Emil Marie Küpper, </a:t>
            </a:r>
            <a:r>
              <a:rPr lang="nl-NL" altLang="en-US" sz="1600">
                <a:latin typeface="Verdana" panose="020B0604030504040204" pitchFamily="34" charset="0"/>
                <a:ea typeface="Verdana" panose="020B0604030504040204" pitchFamily="34" charset="0"/>
                <a:cs typeface="Verdana" panose="020B0604030504040204" pitchFamily="34" charset="0"/>
              </a:rPr>
              <a:t>Dutch, 1883-1931)</a:t>
            </a:r>
            <a:br>
              <a:rPr lang="nl-NL" altLang="en-US" sz="1600" b="1">
                <a:latin typeface="Verdana" panose="020B0604030504040204" pitchFamily="34" charset="0"/>
                <a:ea typeface="Verdana" panose="020B0604030504040204" pitchFamily="34" charset="0"/>
                <a:cs typeface="Verdana" panose="020B0604030504040204" pitchFamily="34" charset="0"/>
              </a:rPr>
            </a:br>
            <a:r>
              <a:rPr lang="nl-NL"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a:latin typeface="Verdana" panose="020B0604030504040204" pitchFamily="34" charset="0"/>
                <a:ea typeface="Verdana" panose="020B0604030504040204" pitchFamily="34" charset="0"/>
                <a:cs typeface="Verdana" panose="020B0604030504040204" pitchFamily="34" charset="0"/>
              </a:rPr>
              <a:t>(top right) Cover of </a:t>
            </a:r>
            <a:r>
              <a:rPr lang="en-US" altLang="en-US" sz="1600" i="1">
                <a:latin typeface="Verdana" panose="020B0604030504040204" pitchFamily="34" charset="0"/>
                <a:ea typeface="Verdana" panose="020B0604030504040204" pitchFamily="34" charset="0"/>
                <a:cs typeface="Verdana" panose="020B0604030504040204" pitchFamily="34" charset="0"/>
              </a:rPr>
              <a:t>De Stijl</a:t>
            </a:r>
            <a:r>
              <a:rPr lang="en-US" altLang="en-US" sz="1600">
                <a:latin typeface="Verdana" panose="020B0604030504040204" pitchFamily="34" charset="0"/>
                <a:ea typeface="Verdana" panose="020B0604030504040204" pitchFamily="34" charset="0"/>
                <a:cs typeface="Verdana" panose="020B0604030504040204" pitchFamily="34" charset="0"/>
              </a:rPr>
              <a:t> first issue by </a:t>
            </a:r>
            <a:r>
              <a:rPr lang="en-US" altLang="en-US" sz="1600" b="1">
                <a:latin typeface="Verdana" panose="020B0604030504040204" pitchFamily="34" charset="0"/>
                <a:ea typeface="Verdana" panose="020B0604030504040204" pitchFamily="34" charset="0"/>
                <a:cs typeface="Verdana" panose="020B0604030504040204" pitchFamily="34" charset="0"/>
              </a:rPr>
              <a:t>Vilmos Huszar</a:t>
            </a:r>
            <a:r>
              <a:rPr lang="en-US" altLang="en-US" sz="1600">
                <a:latin typeface="Verdana" panose="020B0604030504040204" pitchFamily="34" charset="0"/>
                <a:ea typeface="Verdana" panose="020B0604030504040204" pitchFamily="34" charset="0"/>
                <a:cs typeface="Verdana" panose="020B0604030504040204" pitchFamily="34" charset="0"/>
              </a:rPr>
              <a:t> 1917 </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(left) </a:t>
            </a:r>
            <a:r>
              <a:rPr lang="en-US" altLang="en-US" sz="1600" b="1">
                <a:latin typeface="Verdana" panose="020B0604030504040204" pitchFamily="34" charset="0"/>
                <a:ea typeface="Verdana" panose="020B0604030504040204" pitchFamily="34" charset="0"/>
                <a:cs typeface="Verdana" panose="020B0604030504040204" pitchFamily="34" charset="0"/>
              </a:rPr>
              <a:t>Doesburg</a:t>
            </a:r>
            <a:r>
              <a:rPr lang="en-US" altLang="en-US" sz="1600">
                <a:latin typeface="Verdana" panose="020B0604030504040204" pitchFamily="34" charset="0"/>
                <a:ea typeface="Verdana" panose="020B0604030504040204" pitchFamily="34" charset="0"/>
                <a:cs typeface="Verdana" panose="020B0604030504040204" pitchFamily="34" charset="0"/>
              </a:rPr>
              <a:t>, Architectural Design, lithograph, 1923</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(bottom right) Original wrap-around used for addressing the "De Stijl" issues, Doesburg</a:t>
            </a:r>
          </a:p>
        </p:txBody>
      </p:sp>
      <p:pic>
        <p:nvPicPr>
          <p:cNvPr id="43011" name="Picture 6" descr="doesburg_cover_of_destijl_magaz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905000"/>
            <a:ext cx="2249488"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8" descr="doesburg_stijlhuis_architectural_design_19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057400"/>
            <a:ext cx="28781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9" descr="doesburg_wrap_for_deStijl_issu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5113338"/>
            <a:ext cx="37719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nl-NL" altLang="en-US" sz="1600" b="1">
                <a:latin typeface="Verdana" panose="020B0604030504040204" pitchFamily="34" charset="0"/>
                <a:ea typeface="Verdana" panose="020B0604030504040204" pitchFamily="34" charset="0"/>
                <a:cs typeface="Verdana" panose="020B0604030504040204" pitchFamily="34" charset="0"/>
              </a:rPr>
              <a:t>Theo Van Doesburg</a:t>
            </a:r>
            <a:r>
              <a:rPr lang="en-US" altLang="en-US" sz="1600" i="1">
                <a:latin typeface="Verdana" panose="020B0604030504040204" pitchFamily="34" charset="0"/>
                <a:ea typeface="Verdana" panose="020B0604030504040204" pitchFamily="34" charset="0"/>
                <a:cs typeface="Verdana" panose="020B0604030504040204" pitchFamily="34" charset="0"/>
              </a:rPr>
              <a:t>, Counter-Composition XIII, </a:t>
            </a:r>
            <a:r>
              <a:rPr lang="en-US" altLang="en-US" sz="1600">
                <a:latin typeface="Verdana" panose="020B0604030504040204" pitchFamily="34" charset="0"/>
                <a:ea typeface="Verdana" panose="020B0604030504040204" pitchFamily="34" charset="0"/>
                <a:cs typeface="Verdana" panose="020B0604030504040204" pitchFamily="34" charset="0"/>
              </a:rPr>
              <a:t>1925–26.o/c, 49.9 x 50 cm, </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and (right), Doesburg, </a:t>
            </a:r>
            <a:r>
              <a:rPr lang="en-US" altLang="en-US" sz="1600" i="1">
                <a:latin typeface="Verdana" panose="020B0604030504040204" pitchFamily="34" charset="0"/>
                <a:ea typeface="Verdana" panose="020B0604030504040204" pitchFamily="34" charset="0"/>
                <a:cs typeface="Verdana" panose="020B0604030504040204" pitchFamily="34" charset="0"/>
              </a:rPr>
              <a:t>Simultaneous Counter-Composition</a:t>
            </a:r>
            <a:r>
              <a:rPr lang="en-US" altLang="en-US" sz="1600">
                <a:latin typeface="Verdana" panose="020B0604030504040204" pitchFamily="34" charset="0"/>
                <a:ea typeface="Verdana" panose="020B0604030504040204" pitchFamily="34" charset="0"/>
                <a:cs typeface="Verdana" panose="020B0604030504040204" pitchFamily="34" charset="0"/>
              </a:rPr>
              <a:t>, 1925-30.  </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“Elementarism” – diagonals symbolize dynamism  (abstract symbolic form)</a:t>
            </a:r>
          </a:p>
        </p:txBody>
      </p:sp>
      <p:pic>
        <p:nvPicPr>
          <p:cNvPr id="44035" name="Picture 4" descr="doesburg_countercomposition_19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28800"/>
            <a:ext cx="405765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5" descr="doesburg_simultcountercomp_c19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905000"/>
            <a:ext cx="3911600"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algn="l" eaLnBrk="1" hangingPunct="1"/>
            <a:r>
              <a:rPr lang="nl-NL" altLang="en-US" sz="1600" b="1">
                <a:latin typeface="Verdana" panose="020B0604030504040204" pitchFamily="34" charset="0"/>
                <a:ea typeface="Verdana" panose="020B0604030504040204" pitchFamily="34" charset="0"/>
                <a:cs typeface="Verdana" panose="020B0604030504040204" pitchFamily="34" charset="0"/>
              </a:rPr>
              <a:t>Theo Van Doesburg</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b="1">
                <a:latin typeface="Verdana" panose="020B0604030504040204" pitchFamily="34" charset="0"/>
                <a:ea typeface="Verdana" panose="020B0604030504040204" pitchFamily="34" charset="0"/>
                <a:cs typeface="Verdana" panose="020B0604030504040204" pitchFamily="34" charset="0"/>
              </a:rPr>
              <a:t>Sophie Taeuber</a:t>
            </a:r>
            <a:r>
              <a:rPr lang="en-US" altLang="en-US" sz="1600">
                <a:latin typeface="Verdana" panose="020B0604030504040204" pitchFamily="34" charset="0"/>
                <a:ea typeface="Verdana" panose="020B0604030504040204" pitchFamily="34" charset="0"/>
                <a:cs typeface="Verdana" panose="020B0604030504040204" pitchFamily="34" charset="0"/>
              </a:rPr>
              <a:t>, and </a:t>
            </a:r>
            <a:r>
              <a:rPr lang="en-US" altLang="en-US" sz="1600" b="1">
                <a:latin typeface="Verdana" panose="020B0604030504040204" pitchFamily="34" charset="0"/>
                <a:ea typeface="Verdana" panose="020B0604030504040204" pitchFamily="34" charset="0"/>
                <a:cs typeface="Verdana" panose="020B0604030504040204" pitchFamily="34" charset="0"/>
              </a:rPr>
              <a:t>Jean Arp</a:t>
            </a:r>
            <a:r>
              <a:rPr lang="en-US" altLang="en-US" sz="1600">
                <a:latin typeface="Verdana" panose="020B0604030504040204" pitchFamily="34" charset="0"/>
                <a:ea typeface="Verdana" panose="020B0604030504040204" pitchFamily="34" charset="0"/>
                <a:cs typeface="Verdana" panose="020B0604030504040204" pitchFamily="34" charset="0"/>
              </a:rPr>
              <a:t>, De Stijl “Elementarist” interior, Café Aubette, Strasbourg, 1926-28 (destroyed 1940) 1994 restoration below right.</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“…to place man within painting instead of in front of it and thereby enable him to participate in it.”  Doesburg</a:t>
            </a:r>
          </a:p>
        </p:txBody>
      </p:sp>
      <p:pic>
        <p:nvPicPr>
          <p:cNvPr id="45059" name="Picture 4" descr="doesburg_cafe_aubette_interior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191000"/>
            <a:ext cx="38100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5" descr="doesburg_cafe_aubette_interior"/>
          <p:cNvPicPr>
            <a:picLocks noChangeAspect="1" noChangeArrowheads="1"/>
          </p:cNvPicPr>
          <p:nvPr/>
        </p:nvPicPr>
        <p:blipFill>
          <a:blip r:embed="rId3">
            <a:extLst>
              <a:ext uri="{28A0092B-C50C-407E-A947-70E740481C1C}">
                <a14:useLocalDpi xmlns:a14="http://schemas.microsoft.com/office/drawing/2010/main" val="0"/>
              </a:ext>
            </a:extLst>
          </a:blip>
          <a:srcRect t="5026"/>
          <a:stretch>
            <a:fillRect/>
          </a:stretch>
        </p:blipFill>
        <p:spPr bwMode="auto">
          <a:xfrm>
            <a:off x="4800600" y="1600200"/>
            <a:ext cx="3810000"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6" descr="doesburg_cafe_aubette_interior2"/>
          <p:cNvPicPr>
            <a:picLocks noChangeAspect="1" noChangeArrowheads="1"/>
          </p:cNvPicPr>
          <p:nvPr/>
        </p:nvPicPr>
        <p:blipFill>
          <a:blip r:embed="rId4">
            <a:extLst>
              <a:ext uri="{28A0092B-C50C-407E-A947-70E740481C1C}">
                <a14:useLocalDpi xmlns:a14="http://schemas.microsoft.com/office/drawing/2010/main" val="0"/>
              </a:ext>
            </a:extLst>
          </a:blip>
          <a:srcRect t="5052"/>
          <a:stretch>
            <a:fillRect/>
          </a:stretch>
        </p:blipFill>
        <p:spPr bwMode="auto">
          <a:xfrm>
            <a:off x="457200" y="1600200"/>
            <a:ext cx="38862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7" descr="doesburg_cafe_aubette_interior_1994Restor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4038600"/>
            <a:ext cx="3886200"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152400"/>
            <a:ext cx="8229600" cy="792163"/>
          </a:xfrm>
        </p:spPr>
        <p:txBody>
          <a:bodyPr/>
          <a:lstStyle/>
          <a:p>
            <a:pPr algn="l"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Gerrit Rietveld </a:t>
            </a:r>
            <a:r>
              <a:rPr lang="en-US" altLang="en-US" sz="1600">
                <a:latin typeface="Verdana" panose="020B0604030504040204" pitchFamily="34" charset="0"/>
                <a:ea typeface="Verdana" panose="020B0604030504040204" pitchFamily="34" charset="0"/>
                <a:cs typeface="Verdana" panose="020B0604030504040204" pitchFamily="34" charset="0"/>
              </a:rPr>
              <a:t>(Dutch 1888-1964), </a:t>
            </a:r>
            <a:r>
              <a:rPr lang="en-US" altLang="en-US" sz="1600" i="1">
                <a:latin typeface="Verdana" panose="020B0604030504040204" pitchFamily="34" charset="0"/>
                <a:ea typeface="Verdana" panose="020B0604030504040204" pitchFamily="34" charset="0"/>
                <a:cs typeface="Verdana" panose="020B0604030504040204" pitchFamily="34" charset="0"/>
              </a:rPr>
              <a:t>Red and Blue Chair</a:t>
            </a:r>
            <a:r>
              <a:rPr lang="en-US" altLang="en-US" sz="1600">
                <a:latin typeface="Verdana" panose="020B0604030504040204" pitchFamily="34" charset="0"/>
                <a:ea typeface="Verdana" panose="020B0604030504040204" pitchFamily="34" charset="0"/>
                <a:cs typeface="Verdana" panose="020B0604030504040204" pitchFamily="34" charset="0"/>
              </a:rPr>
              <a:t>, 1917 (painted in 1923) </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(below) Gerrit Rietveld, </a:t>
            </a:r>
            <a:r>
              <a:rPr lang="en-US" altLang="en-US" sz="1600" i="1">
                <a:latin typeface="Verdana" panose="020B0604030504040204" pitchFamily="34" charset="0"/>
                <a:ea typeface="Verdana" panose="020B0604030504040204" pitchFamily="34" charset="0"/>
                <a:cs typeface="Verdana" panose="020B0604030504040204" pitchFamily="34" charset="0"/>
              </a:rPr>
              <a:t>Child's Wheelbarrow</a:t>
            </a:r>
            <a:r>
              <a:rPr lang="en-US" altLang="en-US" sz="1600">
                <a:latin typeface="Verdana" panose="020B0604030504040204" pitchFamily="34" charset="0"/>
                <a:ea typeface="Verdana" panose="020B0604030504040204" pitchFamily="34" charset="0"/>
                <a:cs typeface="Verdana" panose="020B0604030504040204" pitchFamily="34" charset="0"/>
              </a:rPr>
              <a:t>, 1923  </a:t>
            </a:r>
            <a:r>
              <a:rPr lang="en-US" altLang="en-US" sz="1600">
                <a:solidFill>
                  <a:srgbClr val="FF0000"/>
                </a:solidFill>
                <a:latin typeface="Verdana" panose="020B0604030504040204" pitchFamily="34" charset="0"/>
                <a:ea typeface="Verdana" panose="020B0604030504040204" pitchFamily="34" charset="0"/>
                <a:cs typeface="Verdana" panose="020B0604030504040204" pitchFamily="34" charset="0"/>
              </a:rPr>
              <a:t>De Stijl constructivist design</a:t>
            </a:r>
          </a:p>
        </p:txBody>
      </p:sp>
      <p:pic>
        <p:nvPicPr>
          <p:cNvPr id="46083" name="Picture 4" descr="rietveld_red_and_blue_chair_1917"/>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228600" y="1066800"/>
            <a:ext cx="4210050"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5" descr="rietveld_red_and_blue_chair_prof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371600"/>
            <a:ext cx="352901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6" descr="rietveld_ childs_wheelbarrow_19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4876800"/>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274638"/>
            <a:ext cx="8229600" cy="1020762"/>
          </a:xfrm>
        </p:spPr>
        <p:txBody>
          <a:bodyPr/>
          <a:lstStyle/>
          <a:p>
            <a:pPr algn="l"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Rietveld</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The Rietveld Schröder House</a:t>
            </a:r>
            <a:r>
              <a:rPr lang="en-US" altLang="en-US" sz="1600">
                <a:latin typeface="Verdana" panose="020B0604030504040204" pitchFamily="34" charset="0"/>
                <a:ea typeface="Verdana" panose="020B0604030504040204" pitchFamily="34" charset="0"/>
                <a:cs typeface="Verdana" panose="020B0604030504040204" pitchFamily="34" charset="0"/>
              </a:rPr>
              <a:t>, Utrech,  Netherlands, 1924-5 (2003 images of exterior), commissioned by Mrs. Truss Schröder-Schräder (below right, in 1982)</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De Stijl architecture</a:t>
            </a:r>
          </a:p>
        </p:txBody>
      </p:sp>
      <p:pic>
        <p:nvPicPr>
          <p:cNvPr id="47107" name="Picture 4" descr="rietveld_schroder_house_19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71600"/>
            <a:ext cx="39322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5" descr="rietveld_schroder_hous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191000"/>
            <a:ext cx="37798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7" descr="rietveld_schroder_house_detail_exteri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447800"/>
            <a:ext cx="3657600"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8" descr="rietveld_truusSchroderSchrader_portra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648200"/>
            <a:ext cx="20574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descr="rietveld_schroder_house_interior_bw"/>
          <p:cNvPicPr>
            <a:picLocks noChangeAspect="1" noChangeArrowheads="1"/>
          </p:cNvPicPr>
          <p:nvPr/>
        </p:nvPicPr>
        <p:blipFill>
          <a:blip r:embed="rId2">
            <a:extLst>
              <a:ext uri="{28A0092B-C50C-407E-A947-70E740481C1C}">
                <a14:useLocalDpi xmlns:a14="http://schemas.microsoft.com/office/drawing/2010/main" val="0"/>
              </a:ext>
            </a:extLst>
          </a:blip>
          <a:srcRect b="2879"/>
          <a:stretch>
            <a:fillRect/>
          </a:stretch>
        </p:blipFill>
        <p:spPr bwMode="auto">
          <a:xfrm>
            <a:off x="3959225" y="228600"/>
            <a:ext cx="5184775"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6" descr="Rietveld_schroder_house_in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20040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 Box 7"/>
          <p:cNvSpPr txBox="1">
            <a:spLocks noChangeArrowheads="1"/>
          </p:cNvSpPr>
          <p:nvPr/>
        </p:nvSpPr>
        <p:spPr bwMode="auto">
          <a:xfrm>
            <a:off x="4632325" y="5715000"/>
            <a:ext cx="45116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chemeClr val="tx2"/>
                </a:solidFill>
              </a:rPr>
              <a:t>Rietveld</a:t>
            </a:r>
            <a:r>
              <a:rPr lang="en-US" altLang="en-US" sz="1600">
                <a:solidFill>
                  <a:schemeClr val="tx2"/>
                </a:solidFill>
              </a:rPr>
              <a:t>, </a:t>
            </a:r>
            <a:r>
              <a:rPr lang="en-US" altLang="en-US" sz="1600" i="1">
                <a:solidFill>
                  <a:schemeClr val="tx2"/>
                </a:solidFill>
              </a:rPr>
              <a:t>Schröder House</a:t>
            </a:r>
            <a:r>
              <a:rPr lang="en-US" altLang="en-US" sz="1600">
                <a:solidFill>
                  <a:schemeClr val="tx2"/>
                </a:solidFill>
              </a:rPr>
              <a:t>, Utrech, 1924-5 </a:t>
            </a:r>
          </a:p>
          <a:p>
            <a:pPr eaLnBrk="1" hangingPunct="1">
              <a:spcBef>
                <a:spcPct val="0"/>
              </a:spcBef>
              <a:buFontTx/>
              <a:buNone/>
            </a:pPr>
            <a:r>
              <a:rPr lang="en-US" altLang="en-US" sz="1600">
                <a:solidFill>
                  <a:schemeClr val="tx2"/>
                </a:solidFill>
              </a:rPr>
              <a:t>(2003 images of interior restored between 1974-1987</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algn="l"/>
            <a:r>
              <a:rPr lang="en-US" altLang="en-US" sz="1600" b="1">
                <a:latin typeface="Verdana" panose="020B0604030504040204" pitchFamily="34" charset="0"/>
                <a:ea typeface="Verdana" panose="020B0604030504040204" pitchFamily="34" charset="0"/>
                <a:cs typeface="Verdana" panose="020B0604030504040204" pitchFamily="34" charset="0"/>
              </a:rPr>
              <a:t>Robert Delaunay</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Eiffel Tower</a:t>
            </a:r>
            <a:r>
              <a:rPr lang="en-US" altLang="en-US" sz="1600">
                <a:latin typeface="Verdana" panose="020B0604030504040204" pitchFamily="34" charset="0"/>
                <a:ea typeface="Verdana" panose="020B0604030504040204" pitchFamily="34" charset="0"/>
                <a:cs typeface="Verdana" panose="020B0604030504040204" pitchFamily="34" charset="0"/>
              </a:rPr>
              <a:t>, (left) 1911 (dated 1910 by the artist, 79x54”); (right) </a:t>
            </a:r>
            <a:r>
              <a:rPr lang="en-US" altLang="en-US" sz="1600" i="1">
                <a:latin typeface="Verdana" panose="020B0604030504040204" pitchFamily="34" charset="0"/>
                <a:ea typeface="Verdana" panose="020B0604030504040204" pitchFamily="34" charset="0"/>
                <a:cs typeface="Verdana" panose="020B0604030504040204" pitchFamily="34" charset="0"/>
              </a:rPr>
              <a:t>Eiffel Tower</a:t>
            </a:r>
            <a:r>
              <a:rPr lang="en-US" altLang="en-US" sz="1600">
                <a:latin typeface="Verdana" panose="020B0604030504040204" pitchFamily="34" charset="0"/>
                <a:ea typeface="Verdana" panose="020B0604030504040204" pitchFamily="34" charset="0"/>
                <a:cs typeface="Verdana" panose="020B0604030504040204" pitchFamily="34" charset="0"/>
              </a:rPr>
              <a:t>, 1909-1914, oil on canvas, Orphism. </a:t>
            </a:r>
          </a:p>
        </p:txBody>
      </p:sp>
      <p:pic>
        <p:nvPicPr>
          <p:cNvPr id="6147" name="Picture 2" descr="Eiffel Tower - Robert Delaunay">
            <a:hlinkClick r:id="rId2" tooltip="Eiffel Tower - Robert Delaunay"/>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47800"/>
            <a:ext cx="3790950" cy="476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8" name="Picture 4" descr="Eiffel T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447800"/>
            <a:ext cx="3282950" cy="4846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228600" y="0"/>
            <a:ext cx="8458200" cy="792163"/>
          </a:xfrm>
        </p:spPr>
        <p:txBody>
          <a:bodyPr/>
          <a:lstStyle/>
          <a:p>
            <a:pPr algn="l"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Frank Lloyd Wright</a:t>
            </a:r>
            <a:r>
              <a:rPr lang="en-US" altLang="en-US" sz="1600">
                <a:latin typeface="Verdana" panose="020B0604030504040204" pitchFamily="34" charset="0"/>
                <a:ea typeface="Verdana" panose="020B0604030504040204" pitchFamily="34" charset="0"/>
                <a:cs typeface="Verdana" panose="020B0604030504040204" pitchFamily="34" charset="0"/>
              </a:rPr>
              <a:t> (American, 1867-1959), </a:t>
            </a:r>
            <a:r>
              <a:rPr lang="en-US" altLang="en-US" sz="1600" i="1">
                <a:latin typeface="Verdana" panose="020B0604030504040204" pitchFamily="34" charset="0"/>
                <a:ea typeface="Verdana" panose="020B0604030504040204" pitchFamily="34" charset="0"/>
                <a:cs typeface="Verdana" panose="020B0604030504040204" pitchFamily="34" charset="0"/>
              </a:rPr>
              <a:t>Robie House</a:t>
            </a:r>
            <a:r>
              <a:rPr lang="en-US" altLang="en-US" sz="1600">
                <a:latin typeface="Verdana" panose="020B0604030504040204" pitchFamily="34" charset="0"/>
                <a:ea typeface="Verdana" panose="020B0604030504040204" pitchFamily="34" charset="0"/>
                <a:cs typeface="Verdana" panose="020B0604030504040204" pitchFamily="34" charset="0"/>
              </a:rPr>
              <a:t>, Chicago, 1909.  Horizontality for suburban domestic architecture – Prairie Style. Steel beams and Arts &amp; Crafts aesthetics</a:t>
            </a:r>
          </a:p>
        </p:txBody>
      </p:sp>
      <p:pic>
        <p:nvPicPr>
          <p:cNvPr id="49155" name="Picture 5" descr="wright_victorian_comparison_robie_ho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71475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 Box 6"/>
          <p:cNvSpPr txBox="1">
            <a:spLocks noChangeArrowheads="1"/>
          </p:cNvSpPr>
          <p:nvPr/>
        </p:nvSpPr>
        <p:spPr bwMode="auto">
          <a:xfrm>
            <a:off x="5638800" y="6019800"/>
            <a:ext cx="3200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400"/>
              <a:t>American Victorian, c. 1910</a:t>
            </a:r>
          </a:p>
          <a:p>
            <a:pPr algn="ctr" eaLnBrk="1" hangingPunct="1">
              <a:spcBef>
                <a:spcPct val="0"/>
              </a:spcBef>
              <a:buFontTx/>
              <a:buNone/>
            </a:pPr>
            <a:r>
              <a:rPr lang="en-US" altLang="en-US" sz="1400"/>
              <a:t>Eureka, California</a:t>
            </a:r>
          </a:p>
        </p:txBody>
      </p:sp>
      <p:pic>
        <p:nvPicPr>
          <p:cNvPr id="49157" name="Picture 7" descr="wright_robie_house_mainfloorplan_19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572000"/>
            <a:ext cx="5095875"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8" descr="http://forum.arts-crafts.com/eve/forums/a/ga/ul/1471038772/inlineimg/Y/robieHousepic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838200"/>
            <a:ext cx="52387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10" descr="http://z.about.com/d/gouk/1/5/3/0/-/-/redhous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914400"/>
            <a:ext cx="3352800" cy="2228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9160" name="TextBox 8"/>
          <p:cNvSpPr txBox="1">
            <a:spLocks noChangeArrowheads="1"/>
          </p:cNvSpPr>
          <p:nvPr/>
        </p:nvSpPr>
        <p:spPr bwMode="auto">
          <a:xfrm>
            <a:off x="5513388" y="3124200"/>
            <a:ext cx="34782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Philip Webb &amp; William Morris, Red House</a:t>
            </a:r>
          </a:p>
          <a:p>
            <a:pPr eaLnBrk="1" hangingPunct="1">
              <a:spcBef>
                <a:spcPct val="0"/>
              </a:spcBef>
              <a:buFontTx/>
              <a:buNone/>
            </a:pPr>
            <a:r>
              <a:rPr lang="en-US" altLang="en-US" sz="1400"/>
              <a:t>Kent, England,1859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152400"/>
            <a:ext cx="8229600" cy="792163"/>
          </a:xfrm>
        </p:spPr>
        <p:txBody>
          <a:bodyPr/>
          <a:lstStyle/>
          <a:p>
            <a:pPr algn="l"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Frank Lloyd Wright</a:t>
            </a:r>
            <a:r>
              <a:rPr lang="en-US" altLang="en-US" sz="1600">
                <a:latin typeface="Verdana" panose="020B0604030504040204" pitchFamily="34" charset="0"/>
                <a:ea typeface="Verdana" panose="020B0604030504040204" pitchFamily="34" charset="0"/>
                <a:cs typeface="Verdana" panose="020B0604030504040204" pitchFamily="34" charset="0"/>
              </a:rPr>
              <a:t>, Robie House, Chicago, 1909, interior</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Comparison with (left) American Victorian interior, ca. 1910</a:t>
            </a:r>
          </a:p>
        </p:txBody>
      </p:sp>
      <p:pic>
        <p:nvPicPr>
          <p:cNvPr id="50179" name="Picture 4" descr="wright_victorian_comparison_inte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4038600"/>
            <a:ext cx="2324100" cy="2586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3254" name="Picture 6" descr="http://ecx.images-amazon.com/images/I/71Q296BXVBL.gif"/>
          <p:cNvPicPr>
            <a:picLocks noChangeAspect="1" noChangeArrowheads="1"/>
          </p:cNvPicPr>
          <p:nvPr/>
        </p:nvPicPr>
        <p:blipFill>
          <a:blip r:embed="rId3" cstate="print">
            <a:duotone>
              <a:prstClr val="black"/>
              <a:srgbClr val="D9C3A5">
                <a:tint val="50000"/>
                <a:satMod val="180000"/>
              </a:srgbClr>
            </a:duotone>
          </a:blip>
          <a:srcRect/>
          <a:stretch>
            <a:fillRect/>
          </a:stretch>
        </p:blipFill>
        <p:spPr bwMode="auto">
          <a:xfrm>
            <a:off x="304800" y="3581400"/>
            <a:ext cx="2195683" cy="3014305"/>
          </a:xfrm>
          <a:prstGeom prst="rect">
            <a:avLst/>
          </a:prstGeom>
          <a:noFill/>
        </p:spPr>
      </p:pic>
      <p:pic>
        <p:nvPicPr>
          <p:cNvPr id="50181" name="Picture 8" descr="Robie House - Interi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914400"/>
            <a:ext cx="4230688" cy="297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algn="l"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Frank Lloyd Wright</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Plan for Broadacre City</a:t>
            </a:r>
            <a:r>
              <a:rPr lang="en-US" altLang="en-US" sz="1600">
                <a:latin typeface="Verdana" panose="020B0604030504040204" pitchFamily="34" charset="0"/>
                <a:ea typeface="Verdana" panose="020B0604030504040204" pitchFamily="34" charset="0"/>
                <a:cs typeface="Verdana" panose="020B0604030504040204" pitchFamily="34" charset="0"/>
              </a:rPr>
              <a:t>, 1932, a utopian, anti-urban suburbia “ruled by benevolent architectural dictators.”  Everyone is given a 1-acre plot. </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	</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Recommended: DVD 000837 – </a:t>
            </a:r>
            <a:r>
              <a:rPr lang="en-US" altLang="en-US" sz="1600" i="1">
                <a:latin typeface="Verdana" panose="020B0604030504040204" pitchFamily="34" charset="0"/>
                <a:ea typeface="Verdana" panose="020B0604030504040204" pitchFamily="34" charset="0"/>
                <a:cs typeface="Verdana" panose="020B0604030504040204" pitchFamily="34" charset="0"/>
              </a:rPr>
              <a:t>Frank Lloyd Wright</a:t>
            </a:r>
            <a:r>
              <a:rPr lang="en-US" altLang="en-US" sz="1600">
                <a:latin typeface="Verdana" panose="020B0604030504040204" pitchFamily="34" charset="0"/>
                <a:ea typeface="Verdana" panose="020B0604030504040204" pitchFamily="34" charset="0"/>
                <a:cs typeface="Verdana" panose="020B0604030504040204" pitchFamily="34" charset="0"/>
              </a:rPr>
              <a:t>, by Ken Burns</a:t>
            </a:r>
          </a:p>
        </p:txBody>
      </p:sp>
      <p:pic>
        <p:nvPicPr>
          <p:cNvPr id="51203" name="Picture 4" descr="wright_broadacre_city_1928_19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905000"/>
            <a:ext cx="5924550"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400800" y="304800"/>
            <a:ext cx="2590800" cy="6324600"/>
          </a:xfrm>
        </p:spPr>
        <p:txBody>
          <a:bodyPr/>
          <a:lstStyle/>
          <a:p>
            <a:pPr algn="l"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Robert Delaunay </a:t>
            </a:r>
            <a:r>
              <a:rPr lang="en-US" altLang="en-US" sz="1600">
                <a:latin typeface="Verdana" panose="020B0604030504040204" pitchFamily="34" charset="0"/>
                <a:ea typeface="Verdana" panose="020B0604030504040204" pitchFamily="34" charset="0"/>
                <a:cs typeface="Verdana" panose="020B0604030504040204" pitchFamily="34" charset="0"/>
              </a:rPr>
              <a:t>(French 1885-1941) </a:t>
            </a:r>
            <a:r>
              <a:rPr lang="en-US" altLang="en-US" sz="1600" i="1">
                <a:latin typeface="Verdana" panose="020B0604030504040204" pitchFamily="34" charset="0"/>
                <a:ea typeface="Verdana" panose="020B0604030504040204" pitchFamily="34" charset="0"/>
                <a:cs typeface="Verdana" panose="020B0604030504040204" pitchFamily="34" charset="0"/>
              </a:rPr>
              <a:t>Simultaneaous Contrasts: Sun and Moon, </a:t>
            </a:r>
            <a:r>
              <a:rPr lang="en-US" altLang="en-US" sz="1600">
                <a:latin typeface="Verdana" panose="020B0604030504040204" pitchFamily="34" charset="0"/>
                <a:ea typeface="Verdana" panose="020B0604030504040204" pitchFamily="34" charset="0"/>
                <a:cs typeface="Verdana" panose="020B0604030504040204" pitchFamily="34" charset="0"/>
              </a:rPr>
              <a:t>53 in. diameter, 1912-13, MoMA NYC</a:t>
            </a:r>
            <a:br>
              <a:rPr lang="en-US" altLang="en-US" sz="1600">
                <a:latin typeface="Verdana" panose="020B0604030504040204" pitchFamily="34" charset="0"/>
                <a:ea typeface="Verdana" panose="020B0604030504040204" pitchFamily="34" charset="0"/>
                <a:cs typeface="Verdana" panose="020B0604030504040204" pitchFamily="34" charset="0"/>
              </a:rPr>
            </a:br>
            <a:br>
              <a:rPr lang="en-US" altLang="en-US" sz="1600">
                <a:latin typeface="Verdana" panose="020B0604030504040204" pitchFamily="34" charset="0"/>
                <a:ea typeface="Verdana" panose="020B0604030504040204" pitchFamily="34" charset="0"/>
                <a:cs typeface="Verdana" panose="020B0604030504040204" pitchFamily="34" charset="0"/>
              </a:rPr>
            </a:b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800">
                <a:solidFill>
                  <a:srgbClr val="FF0000"/>
                </a:solidFill>
                <a:latin typeface="Verdana" panose="020B0604030504040204" pitchFamily="34" charset="0"/>
                <a:ea typeface="Verdana" panose="020B0604030504040204" pitchFamily="34" charset="0"/>
                <a:cs typeface="Verdana" panose="020B0604030504040204" pitchFamily="34" charset="0"/>
              </a:rPr>
              <a:t>Orphism</a:t>
            </a:r>
            <a:br>
              <a:rPr lang="en-US" altLang="en-US" sz="1800">
                <a:solidFill>
                  <a:srgbClr val="FF0000"/>
                </a:solidFill>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Influence of Chevreul’s theories of the effects of juxtaposed colors expanded by the Delaunays into a practice of “simultaneity” - roughly defined as the process by which one entity gains its identity through contrast with another.</a:t>
            </a:r>
            <a:endParaRPr lang="en-US" altLang="en-US" sz="160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pic>
        <p:nvPicPr>
          <p:cNvPr id="7171" name="Picture 2" descr="http://geokerk.googlepages.com/SimultaneaousContrasts_SunandMoon.JPG/SimultaneaousContrasts_SunandMoon-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3400"/>
            <a:ext cx="6021388"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36984" y="3659088"/>
            <a:ext cx="4114800" cy="2590800"/>
          </a:xfrm>
        </p:spPr>
        <p:txBody>
          <a:bodyPr/>
          <a:lstStyle/>
          <a:p>
            <a:pPr algn="l"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Sonia Delaunay</a:t>
            </a:r>
            <a:r>
              <a:rPr lang="en-US" altLang="en-US" sz="1600" dirty="0">
                <a:latin typeface="Verdana" panose="020B0604030504040204" pitchFamily="34" charset="0"/>
                <a:ea typeface="Verdana" panose="020B0604030504040204" pitchFamily="34" charset="0"/>
                <a:cs typeface="Verdana" panose="020B0604030504040204" pitchFamily="34" charset="0"/>
              </a:rPr>
              <a:t> (b. Sonia Stern, reared Sonia </a:t>
            </a:r>
            <a:r>
              <a:rPr lang="en-US" altLang="en-US" sz="1600" dirty="0" err="1">
                <a:latin typeface="Verdana" panose="020B0604030504040204" pitchFamily="34" charset="0"/>
                <a:ea typeface="Verdana" panose="020B0604030504040204" pitchFamily="34" charset="0"/>
                <a:cs typeface="Verdana" panose="020B0604030504040204" pitchFamily="34" charset="0"/>
              </a:rPr>
              <a:t>Terk</a:t>
            </a:r>
            <a:r>
              <a:rPr lang="en-US" altLang="en-US" sz="1600" dirty="0">
                <a:latin typeface="Verdana" panose="020B0604030504040204" pitchFamily="34" charset="0"/>
                <a:ea typeface="Verdana" panose="020B0604030504040204" pitchFamily="34" charset="0"/>
                <a:cs typeface="Verdana" panose="020B0604030504040204" pitchFamily="34" charset="0"/>
              </a:rPr>
              <a:t>; Ukrainian-French 1885-1979) painter, installation and performance artist and designer), </a:t>
            </a:r>
            <a:r>
              <a:rPr lang="en-US" altLang="en-US" sz="1600" i="1" dirty="0" err="1">
                <a:latin typeface="Verdana" panose="020B0604030504040204" pitchFamily="34" charset="0"/>
                <a:ea typeface="Verdana" panose="020B0604030504040204" pitchFamily="34" charset="0"/>
                <a:cs typeface="Verdana" panose="020B0604030504040204" pitchFamily="34" charset="0"/>
              </a:rPr>
              <a:t>Philomene</a:t>
            </a:r>
            <a:r>
              <a:rPr lang="en-US" altLang="en-US" sz="1600" dirty="0">
                <a:latin typeface="Verdana" panose="020B0604030504040204" pitchFamily="34" charset="0"/>
                <a:ea typeface="Verdana" panose="020B0604030504040204" pitchFamily="34" charset="0"/>
                <a:cs typeface="Verdana" panose="020B0604030504040204" pitchFamily="34" charset="0"/>
              </a:rPr>
              <a:t>, oil on canvas, 1907, two years after she arrived in Paris. Russian Fauvism</a:t>
            </a:r>
          </a:p>
        </p:txBody>
      </p:sp>
      <p:pic>
        <p:nvPicPr>
          <p:cNvPr id="2" name="Picture 1">
            <a:extLst>
              <a:ext uri="{FF2B5EF4-FFF2-40B4-BE49-F238E27FC236}">
                <a16:creationId xmlns:a16="http://schemas.microsoft.com/office/drawing/2014/main" id="{38B40603-B942-4CE4-B7D2-3E7839D74DDF}"/>
              </a:ext>
            </a:extLst>
          </p:cNvPr>
          <p:cNvPicPr>
            <a:picLocks noChangeAspect="1"/>
          </p:cNvPicPr>
          <p:nvPr/>
        </p:nvPicPr>
        <p:blipFill>
          <a:blip r:embed="rId2"/>
          <a:stretch>
            <a:fillRect/>
          </a:stretch>
        </p:blipFill>
        <p:spPr>
          <a:xfrm>
            <a:off x="889102" y="754291"/>
            <a:ext cx="2118645" cy="2590800"/>
          </a:xfrm>
          <a:prstGeom prst="rect">
            <a:avLst/>
          </a:prstGeom>
          <a:ln>
            <a:solidFill>
              <a:schemeClr val="tx1"/>
            </a:solidFill>
          </a:ln>
        </p:spPr>
      </p:pic>
      <p:sp>
        <p:nvSpPr>
          <p:cNvPr id="4" name="TextBox 3">
            <a:extLst>
              <a:ext uri="{FF2B5EF4-FFF2-40B4-BE49-F238E27FC236}">
                <a16:creationId xmlns:a16="http://schemas.microsoft.com/office/drawing/2014/main" id="{19F53129-4F83-4C75-951B-7C6795DCF779}"/>
              </a:ext>
            </a:extLst>
          </p:cNvPr>
          <p:cNvSpPr txBox="1"/>
          <p:nvPr/>
        </p:nvSpPr>
        <p:spPr>
          <a:xfrm>
            <a:off x="685800" y="3351311"/>
            <a:ext cx="2571538" cy="307777"/>
          </a:xfrm>
          <a:prstGeom prst="rect">
            <a:avLst/>
          </a:prstGeom>
          <a:noFill/>
        </p:spPr>
        <p:txBody>
          <a:bodyPr wrap="none" rtlCol="0">
            <a:spAutoFit/>
          </a:bodyPr>
          <a:lstStyle/>
          <a:p>
            <a:r>
              <a:rPr lang="en-US" dirty="0"/>
              <a:t>Matisse, </a:t>
            </a:r>
            <a:r>
              <a:rPr lang="en-US" i="1" dirty="0"/>
              <a:t>Madras Rouge</a:t>
            </a:r>
            <a:r>
              <a:rPr lang="en-US" dirty="0"/>
              <a:t>, 1907</a:t>
            </a:r>
          </a:p>
        </p:txBody>
      </p:sp>
      <p:pic>
        <p:nvPicPr>
          <p:cNvPr id="5" name="Picture 4">
            <a:extLst>
              <a:ext uri="{FF2B5EF4-FFF2-40B4-BE49-F238E27FC236}">
                <a16:creationId xmlns:a16="http://schemas.microsoft.com/office/drawing/2014/main" id="{E67DCA6E-2ECC-426C-8ED9-DF674BF79C71}"/>
              </a:ext>
            </a:extLst>
          </p:cNvPr>
          <p:cNvPicPr>
            <a:picLocks noChangeAspect="1"/>
          </p:cNvPicPr>
          <p:nvPr/>
        </p:nvPicPr>
        <p:blipFill rotWithShape="1">
          <a:blip r:embed="rId3"/>
          <a:srcRect b="16349"/>
          <a:stretch/>
        </p:blipFill>
        <p:spPr>
          <a:xfrm>
            <a:off x="4759751" y="214888"/>
            <a:ext cx="3682898" cy="6260406"/>
          </a:xfrm>
          <a:prstGeom prst="rect">
            <a:avLst/>
          </a:prstGeom>
          <a:ln>
            <a:solidFill>
              <a:schemeClr val="tx1"/>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876800" y="1905000"/>
            <a:ext cx="4038600" cy="4267200"/>
          </a:xfrm>
        </p:spPr>
        <p:txBody>
          <a:bodyPr/>
          <a:lstStyle/>
          <a:p>
            <a:pPr algn="l"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Sonia Delaunay</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Quilt</a:t>
            </a:r>
            <a:r>
              <a:rPr lang="en-US" altLang="en-US" sz="1600">
                <a:latin typeface="Verdana" panose="020B0604030504040204" pitchFamily="34" charset="0"/>
                <a:ea typeface="Verdana" panose="020B0604030504040204" pitchFamily="34" charset="0"/>
                <a:cs typeface="Verdana" panose="020B0604030504040204" pitchFamily="34" charset="0"/>
              </a:rPr>
              <a:t>, 1911, fabric, 43 x 32 in, Musee National d’Art Moderne, Pompidou Center, Paris.  Cubism and traditional domestic art by women</a:t>
            </a:r>
            <a:br>
              <a:rPr lang="en-US" altLang="en-US" sz="1600">
                <a:latin typeface="Verdana" panose="020B0604030504040204" pitchFamily="34" charset="0"/>
                <a:ea typeface="Verdana" panose="020B0604030504040204" pitchFamily="34" charset="0"/>
                <a:cs typeface="Verdana" panose="020B0604030504040204" pitchFamily="34" charset="0"/>
              </a:rPr>
            </a:b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"About 1911 I had the idea of making for my son, who had just been born, a blanket composed of bits of fabric like those I had seen in the houses of Russian peasants. When it was finished, the arrangement of the pieces of material seemed to me to evoke cubist conceptions and we then tried to apply the same process to other objects and paintings." </a:t>
            </a:r>
            <a:br>
              <a:rPr lang="en-US" altLang="en-US" sz="1600">
                <a:latin typeface="Verdana" panose="020B0604030504040204" pitchFamily="34" charset="0"/>
                <a:ea typeface="Verdana" panose="020B0604030504040204" pitchFamily="34" charset="0"/>
                <a:cs typeface="Verdana" panose="020B0604030504040204" pitchFamily="34" charset="0"/>
              </a:rPr>
            </a:b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		Sonia Delaunay </a:t>
            </a:r>
            <a:br>
              <a:rPr lang="en-US" altLang="en-US" sz="1600">
                <a:latin typeface="Verdana" panose="020B0604030504040204" pitchFamily="34" charset="0"/>
                <a:ea typeface="Verdana" panose="020B0604030504040204" pitchFamily="34" charset="0"/>
                <a:cs typeface="Verdana" panose="020B0604030504040204" pitchFamily="34" charset="0"/>
              </a:rPr>
            </a:br>
            <a:endParaRPr lang="en-US" altLang="en-US" sz="1600">
              <a:latin typeface="Verdana" panose="020B0604030504040204" pitchFamily="34" charset="0"/>
              <a:ea typeface="Verdana" panose="020B0604030504040204" pitchFamily="34" charset="0"/>
              <a:cs typeface="Verdana" panose="020B0604030504040204" pitchFamily="34" charset="0"/>
            </a:endParaRPr>
          </a:p>
        </p:txBody>
      </p:sp>
      <p:pic>
        <p:nvPicPr>
          <p:cNvPr id="9219" name="Picture 4" descr="delaunay_sonia_quilt_19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438308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52400" y="5257800"/>
            <a:ext cx="8991600" cy="1676400"/>
          </a:xfrm>
        </p:spPr>
        <p:txBody>
          <a:bodyPr/>
          <a:lstStyle/>
          <a:p>
            <a:pPr algn="l"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Sonia Delaunay</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The Bal </a:t>
            </a:r>
            <a:r>
              <a:rPr lang="en-US" altLang="en-US" sz="1600" i="1" dirty="0" err="1">
                <a:latin typeface="Verdana" panose="020B0604030504040204" pitchFamily="34" charset="0"/>
                <a:ea typeface="Verdana" panose="020B0604030504040204" pitchFamily="34" charset="0"/>
                <a:cs typeface="Verdana" panose="020B0604030504040204" pitchFamily="34" charset="0"/>
              </a:rPr>
              <a:t>Boulier</a:t>
            </a:r>
            <a:r>
              <a:rPr lang="en-US" altLang="en-US" sz="1600" dirty="0">
                <a:latin typeface="Verdana" panose="020B0604030504040204" pitchFamily="34" charset="0"/>
                <a:ea typeface="Verdana" panose="020B0604030504040204" pitchFamily="34" charset="0"/>
                <a:cs typeface="Verdana" panose="020B0604030504040204" pitchFamily="34" charset="0"/>
              </a:rPr>
              <a:t>, 1912, 20 x 29”, oil on canvas, </a:t>
            </a:r>
            <a:r>
              <a:rPr lang="en-US" altLang="en-US" sz="1600" dirty="0" err="1">
                <a:latin typeface="Verdana" panose="020B0604030504040204" pitchFamily="34" charset="0"/>
                <a:ea typeface="Verdana" panose="020B0604030504040204" pitchFamily="34" charset="0"/>
                <a:cs typeface="Verdana" panose="020B0604030504040204" pitchFamily="34" charset="0"/>
              </a:rPr>
              <a:t>Musée</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dirty="0" err="1">
                <a:latin typeface="Verdana" panose="020B0604030504040204" pitchFamily="34" charset="0"/>
                <a:ea typeface="Verdana" panose="020B0604030504040204" pitchFamily="34" charset="0"/>
                <a:cs typeface="Verdana" panose="020B0604030504040204" pitchFamily="34" charset="0"/>
              </a:rPr>
              <a:t>d’Art</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dirty="0" err="1">
                <a:latin typeface="Verdana" panose="020B0604030504040204" pitchFamily="34" charset="0"/>
                <a:ea typeface="Verdana" panose="020B0604030504040204" pitchFamily="34" charset="0"/>
                <a:cs typeface="Verdana" panose="020B0604030504040204" pitchFamily="34" charset="0"/>
              </a:rPr>
              <a:t>Moderne</a:t>
            </a:r>
            <a:r>
              <a:rPr lang="en-US" altLang="en-US" sz="1600" dirty="0">
                <a:latin typeface="Verdana" panose="020B0604030504040204" pitchFamily="34" charset="0"/>
                <a:ea typeface="Verdana" panose="020B0604030504040204" pitchFamily="34" charset="0"/>
                <a:cs typeface="Verdana" panose="020B0604030504040204" pitchFamily="34" charset="0"/>
              </a:rPr>
              <a:t>, Paris. </a:t>
            </a:r>
            <a:br>
              <a:rPr lang="en-US" altLang="en-US" sz="1600" dirty="0">
                <a:latin typeface="Verdana" panose="020B0604030504040204" pitchFamily="34" charset="0"/>
                <a:ea typeface="Verdana" panose="020B0604030504040204" pitchFamily="34" charset="0"/>
                <a:cs typeface="Verdana" panose="020B0604030504040204" pitchFamily="34" charset="0"/>
              </a:rPr>
            </a:b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The first living female artist to have a retrospective exhibition at the Louvre (1964)</a:t>
            </a:r>
          </a:p>
        </p:txBody>
      </p:sp>
      <p:pic>
        <p:nvPicPr>
          <p:cNvPr id="10243" name="Picture 4" descr="delaunay_BalBullier_1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9800"/>
            <a:ext cx="9144000"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Default Design 14">
      <a:dk1>
        <a:srgbClr val="336699"/>
      </a:dk1>
      <a:lt1>
        <a:srgbClr val="FFFFFF"/>
      </a:lt1>
      <a:dk2>
        <a:srgbClr val="333333"/>
      </a:dk2>
      <a:lt2>
        <a:srgbClr val="E3EBF1"/>
      </a:lt2>
      <a:accent1>
        <a:srgbClr val="003399"/>
      </a:accent1>
      <a:accent2>
        <a:srgbClr val="468A4B"/>
      </a:accent2>
      <a:accent3>
        <a:srgbClr val="ADADAD"/>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6699"/>
        </a:dk1>
        <a:lt1>
          <a:srgbClr val="FFFFFF"/>
        </a:lt1>
        <a:dk2>
          <a:srgbClr val="000066"/>
        </a:dk2>
        <a:lt2>
          <a:srgbClr val="E3EBF1"/>
        </a:lt2>
        <a:accent1>
          <a:srgbClr val="003399"/>
        </a:accent1>
        <a:accent2>
          <a:srgbClr val="468A4B"/>
        </a:accent2>
        <a:accent3>
          <a:srgbClr val="AAAAB8"/>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4">
        <a:dk1>
          <a:srgbClr val="336699"/>
        </a:dk1>
        <a:lt1>
          <a:srgbClr val="FFFFFF"/>
        </a:lt1>
        <a:dk2>
          <a:srgbClr val="333333"/>
        </a:dk2>
        <a:lt2>
          <a:srgbClr val="E3EBF1"/>
        </a:lt2>
        <a:accent1>
          <a:srgbClr val="003399"/>
        </a:accent1>
        <a:accent2>
          <a:srgbClr val="468A4B"/>
        </a:accent2>
        <a:accent3>
          <a:srgbClr val="ADADAD"/>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8761</TotalTime>
  <Words>1119</Words>
  <Application>Microsoft Office PowerPoint</Application>
  <PresentationFormat>On-screen Show (4:3)</PresentationFormat>
  <Paragraphs>74</Paragraphs>
  <Slides>52</Slides>
  <Notes>0</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52</vt:i4>
      </vt:variant>
    </vt:vector>
  </HeadingPairs>
  <TitlesOfParts>
    <vt:vector size="55" baseType="lpstr">
      <vt:lpstr>Arial</vt:lpstr>
      <vt:lpstr>Verdana</vt:lpstr>
      <vt:lpstr>Default Design</vt:lpstr>
      <vt:lpstr>PowerPoint Presentation</vt:lpstr>
      <vt:lpstr>Orphism, Futurism &amp; Neoplasticism</vt:lpstr>
      <vt:lpstr>Living Simultaneously: Sonia &amp; Robert Delaunay</vt:lpstr>
      <vt:lpstr>Robert Delaunay, Eiffel Tower with Trees, 1910, oil on canvas, 50 x 36 1/2 in., Guggenheim     “Seeing is in itself a movement. Vision is the true creative rhythm. Discerning the quality of rhythms is a movement, and the essential quality of painting is representation the movement of vision which functions in objectivizing itself toward reality. That is the essential of art, and its greatest profoundness.”          - Robert Delaunay</vt:lpstr>
      <vt:lpstr>Robert Delaunay, Eiffel Tower, (left) 1911 (dated 1910 by the artist, 79x54”); (right) Eiffel Tower, 1909-1914, oil on canvas, Orphism. </vt:lpstr>
      <vt:lpstr>Robert Delaunay (French 1885-1941) Simultaneaous Contrasts: Sun and Moon, 53 in. diameter, 1912-13, MoMA NYC   Orphism Influence of Chevreul’s theories of the effects of juxtaposed colors expanded by the Delaunays into a practice of “simultaneity” - roughly defined as the process by which one entity gains its identity through contrast with another.</vt:lpstr>
      <vt:lpstr>Sonia Delaunay (b. Sonia Stern, reared Sonia Terk; Ukrainian-French 1885-1979) painter, installation and performance artist and designer), Philomene, oil on canvas, 1907, two years after she arrived in Paris. Russian Fauvism</vt:lpstr>
      <vt:lpstr>Sonia Delaunay, Quilt, 1911, fabric, 43 x 32 in, Musee National d’Art Moderne, Pompidou Center, Paris.  Cubism and traditional domestic art by women  "About 1911 I had the idea of making for my son, who had just been born, a blanket composed of bits of fabric like those I had seen in the houses of Russian peasants. When it was finished, the arrangement of the pieces of material seemed to me to evoke cubist conceptions and we then tried to apply the same process to other objects and paintings."     Sonia Delaunay  </vt:lpstr>
      <vt:lpstr>Sonia Delaunay, The Bal Boulier, 1912, 20 x 29”, oil on canvas, Musée d’Art Moderne, Paris.   The first living female artist to have a retrospective exhibition at the Louvre (1964)</vt:lpstr>
      <vt:lpstr>Sonia’s dress for dancing at the Bal Boulier with Robert and friends, 1912. Robert wore a multicolored suit designed by Sonia and fabricated by a tailor.</vt:lpstr>
      <vt:lpstr>Sonia Delaunay gallery, Pompidou Center, Paris</vt:lpstr>
      <vt:lpstr>Sonia Delaunay, Prose of the Transiberian, collaborative  work with poet Blaise Cendrars, 1913, folded (above) and (right) unfolded view: 6’ x 1’</vt:lpstr>
      <vt:lpstr>PowerPoint Presentation</vt:lpstr>
      <vt:lpstr>Sonia Delaunay simultaneous designs for the 1925  Paris 'Exposition Internationale des Arts Decoratifs et Industriels Modernes‘ (Art Deco)</vt:lpstr>
      <vt:lpstr>Italian Futurists in Paris, February 1912  L to R: Luigi Russolo, Carlo Carra, F.T. Marinetti, Umberto Boccioni, Gino Severini               “We want to glorify war - the only cure for the world - militarism, patriotism, the destructive gesture of the anarchists, the beautiful ideas which kill, and contempt for woman.   We want to demolish museums and libraries, fight morality, feminism and all opportunist and utilitarian cowardice.“   - Marinetti, Futurist Manifesto  published in French in Le Figaro (Paris) on 20 February 1909</vt:lpstr>
      <vt:lpstr>F.T. Marinetti’s crashed car referred to in the Futurist Manifesto, 1909  “Oh, maternal ditch, half full of muddy water!  A factory gutter!  I savored a mouthful of strengthening muck which recalled the black teat of my Sudanese nurse!  As I raised my body, mud-spattered and smelly, I felt the red hot poker of joy deliciously pierce my heart.”           - Marinetti</vt:lpstr>
      <vt:lpstr> (left) Umberto Boccioni, Futurist Evening, 1914, pen &amp; ink drawing (right) Filippo Tommaso Marinetti, Words in Liberty, 1919, “words in freedom and destruction of syntax”</vt:lpstr>
      <vt:lpstr>Filippo Marinetti, After the Marne, Joffre Visits the Front by Car, 1915 </vt:lpstr>
      <vt:lpstr>Giacomo Balla, Futurist Manifesto of Men’s Clothing, 1913 Luigi Russolo (Italian painter, 1885-1947), &amp;  Francesco Balilia Pratella, Futurist Music 1910-1920; Russolo, L’Arte dei rumori (The Art of Noise) manifesto cover, 1916, Milan "Ancient life was all silence. In the nineteenth century, wlth the invention of the machine, noise was born. Today, noise triumphs and reigns supreme over the sensibilities of men."       Luigi Russolo, The Art of Noise, 1913</vt:lpstr>
      <vt:lpstr>Giacomo Balla (Italian, 1871-1958), Street Light (Lampada - Studio di luce), 1909, oil on canvas, 68 3/4 x 45 1/4 inches (174.7 x 114.7 cm), Museum of Modern Art, NY compare: Paul Signac (French Neo-Impressionist), Opus 217: Portrait of M. Fénéon in 1890, 1890; and Henri Matisse, Luxe, Calme, et Volupté, 1904-5</vt:lpstr>
      <vt:lpstr>Giacomo Balla, Dynamism of a Dog on a Leash (Leash in Motion), 1912  oil on canvas, 35 x 45” Antonio Bragaglia, Change of Position, 1911, gelatin-silver print</vt:lpstr>
      <vt:lpstr>Umberto Boccioni (Italian, 1882-1916), The City Rises, 1910, 6’6” x 9’10”, MoMA NYC</vt:lpstr>
      <vt:lpstr>Umberto Boccioni, States of Mind I: The Farewells, 1911  (Futurism) compare: Picasso, Ma Jolie, 1911 (Analytic Cubism)</vt:lpstr>
      <vt:lpstr>Umberto Boccioni, States of Mind 2 &amp; 3: Those who Go (left) and Those Who Stay (right),1911</vt:lpstr>
      <vt:lpstr>Luigi Russolo (left), Dynamism of an Automobile, 1912-1913, oil on canvas, 106 x 140 cm., Pompidou Center, Paris  Umberto Boccioni (right), Dynamism of a Soccer Player, 1913, 6' 4" x 6' 7“, MoMA, NYC</vt:lpstr>
      <vt:lpstr>Umberto Boccioni, Development of a Bottle in Space, 1912, silvered bronze, 15” high, MoMA NYC (right) Boccioni, Table + Bottle + House, 1912, pencil on paper </vt:lpstr>
      <vt:lpstr>Umberto Boccioni, Unique Forms of Continuity in Space, 44 x 35 x 16 in, bronze, 1913, two views</vt:lpstr>
      <vt:lpstr>Carlo Carrà (Italian Futurist, 1881-1966), Interventionist Manifesto (or Patriotic Celebration: Free Word Painting), pasted paper on cloth, mounted on wood, 15” x 12”, 1914</vt:lpstr>
      <vt:lpstr>Antonio Sant’Elia (Italian 1888-1916), Train and plane station (left) and power plant for Futurist Città Nuovo, 1914, ink on paper</vt:lpstr>
      <vt:lpstr>(L-R) Antonio Sant’Elia, Boccioni, and Marinetti as WWI soldiers, 1915   </vt:lpstr>
      <vt:lpstr>PowerPoint Presentation</vt:lpstr>
      <vt:lpstr>Emilio Pettoruti (Argentina 1892-1970) Studied and worked in Italy, France, and Germany 1913-1920s.  Argentine Avant-Garde was launched in 1924 with the founding in Buenos Aires of the avant-garde magazine, Martin Fierro and the controversial exhibition of paintings by Emilio Pettoruti later the same year.   Martin Fierro’s manifesto – “…we are in the presence of a NEW SENSIBILITY and of a NEW COMPREHENSION” and “new means and forms of expression.” (caps in original)   </vt:lpstr>
      <vt:lpstr>Still from Cabaret 13 a Futurist film with Natalya Goncharova (Russian, 1881-1962)  and Mikail Larionov (Russian, 1881-1964) with Futurist face paint and graffiti at the door of Cabaret 13 </vt:lpstr>
      <vt:lpstr>Natalya Goncharova, Saint Michael, 1910, Neo-Primitivism (left)  and (right) Linen, 1912, Russian Cubism/ Rayonism [cyrillic letters]</vt:lpstr>
      <vt:lpstr>Mikhail Larionov, Blue Rayonism, 1912   "The style of Rayonist painting that we advance signifies spatial forms arising from the interjection of the reflected rays of various objects, forms chosen by the artist’s will.”</vt:lpstr>
      <vt:lpstr>(left top) Piet Mondrian (Dutch, 1872-1944), Brabant Farmyard, 1904  (right) Mondrian, Tableau II, 1921-25, 29 x 25” from Realism to Neo-Plasticism, 1910-1921, by way of Cubism and theory </vt:lpstr>
      <vt:lpstr>Mondrian, Evolution, 1910, 70 x 33”</vt:lpstr>
      <vt:lpstr>(top left) Piet Mondrian (Dutch, 1872-1944), Apple Tree (Pointillist Version), c. 1908  (top right) Van Gogh, Study of a Tree, 1882 (lower left) Mondrian, Evening: Red Tree, 1908, Fauve style, o/c, 27 x 39”  (lower right) Mondrian, Gray Tree, 1911, Cubist influence, o/c, 31 x 42”</vt:lpstr>
      <vt:lpstr>Piet Mondrian, Still Life With Ginger Jar, 1912, o/c</vt:lpstr>
      <vt:lpstr>(left) Piet Mondrian, Pier and Ocean, 1914, charcoal &amp; gouache on paper,  34  x 44“ (right) Composition in Oval with Color Planes 1. 1914,  oil on canvas, 42 x 31“   Between 1914 (WWI begins) and 1920, Mondrian was in Holland   </vt:lpstr>
      <vt:lpstr>(left) Piet Mondrian, Composition, 1916, oil on canvas, 47 x 30 in  (right) Composition in Color A, 1917, oil on canvas, 19 x 17 in.  “plastic expression” (meaning is derived from the formal elements of art alone: color, line, value, etc.)</vt:lpstr>
      <vt:lpstr>(left) Piet Mondrian, Tableau II, 1921-25, o/c, 29 x 25” (right) Mondrian, Composition with Red, Blue, and Yellow, 1930, o/c, 20 x 20”  Neo-Plasticism: dynamic equilibrium (without symetry) of opposites symbolizes reconciliation of universal dualities (male&gt;&lt;female, good&gt;&lt;evil, nature&gt;&lt;culture, etc.)</vt:lpstr>
      <vt:lpstr>Mondrian in New York studio, c. 1943 Broadway Boogie-Woogie, 1942-43, o/c, 50 x 50”</vt:lpstr>
      <vt:lpstr>Neoplasticism and De Stijl (“The Style”) a “movement” and a magazine of art, design, and architecture founded in Holland in 1917 by Theo Van Doesburg (Christian Emil Marie Küpper, Dutch, 1883-1931)  (top right) Cover of De Stijl first issue by Vilmos Huszar 1917  (left) Doesburg, Architectural Design, lithograph, 1923 (bottom right) Original wrap-around used for addressing the "De Stijl" issues, Doesburg</vt:lpstr>
      <vt:lpstr>Theo Van Doesburg, Counter-Composition XIII, 1925–26.o/c, 49.9 x 50 cm,  and (right), Doesburg, Simultaneous Counter-Composition, 1925-30.   “Elementarism” – diagonals symbolize dynamism  (abstract symbolic form)</vt:lpstr>
      <vt:lpstr>Theo Van Doesburg, Sophie Taeuber, and Jean Arp, De Stijl “Elementarist” interior, Café Aubette, Strasbourg, 1926-28 (destroyed 1940) 1994 restoration below right. “…to place man within painting instead of in front of it and thereby enable him to participate in it.”  Doesburg</vt:lpstr>
      <vt:lpstr>Gerrit Rietveld (Dutch 1888-1964), Red and Blue Chair, 1917 (painted in 1923)  (below) Gerrit Rietveld, Child's Wheelbarrow, 1923  De Stijl constructivist design</vt:lpstr>
      <vt:lpstr>Rietveld, The Rietveld Schröder House, Utrech,  Netherlands, 1924-5 (2003 images of exterior), commissioned by Mrs. Truss Schröder-Schräder (below right, in 1982) De Stijl architecture</vt:lpstr>
      <vt:lpstr>PowerPoint Presentation</vt:lpstr>
      <vt:lpstr>Frank Lloyd Wright (American, 1867-1959), Robie House, Chicago, 1909.  Horizontality for suburban domestic architecture – Prairie Style. Steel beams and Arts &amp; Crafts aesthetics</vt:lpstr>
      <vt:lpstr>Frank Lloyd Wright, Robie House, Chicago, 1909, interior Comparison with (left) American Victorian interior, ca. 1910</vt:lpstr>
      <vt:lpstr>Frank Lloyd Wright, Plan for Broadacre City, 1932, a utopian, anti-urban suburbia “ruled by benevolent architectural dictators.”  Everyone is given a 1-acre plot.    Recommended: DVD 000837 – Frank Lloyd Wright, by Ken Burns</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Filippo Tommaso Marinetti, 1915 Free word composition broadsheet Private Collection</dc:title>
  <dc:creator>Elaine</dc:creator>
  <cp:lastModifiedBy>O'Brien, Elaine</cp:lastModifiedBy>
  <cp:revision>386</cp:revision>
  <dcterms:created xsi:type="dcterms:W3CDTF">2005-04-09T06:17:17Z</dcterms:created>
  <dcterms:modified xsi:type="dcterms:W3CDTF">2019-10-03T19:39:39Z</dcterms:modified>
</cp:coreProperties>
</file>